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arlow" panose="00000500000000000000" pitchFamily="2" charset="0"/>
      <p:regular r:id="rId10"/>
    </p:embeddedFont>
    <p:embeddedFont>
      <p:font typeface="Barlow Bold" panose="020B0604020202020204" charset="0"/>
      <p:regular r:id="rId11"/>
    </p:embeddedFont>
    <p:embeddedFont>
      <p:font typeface="Barlow Condensed Bold" panose="020B0604020202020204" charset="0"/>
      <p:regular r:id="rId12"/>
    </p:embeddedFont>
    <p:embeddedFont>
      <p:font typeface="Montserrat" panose="00000500000000000000" pitchFamily="50" charset="0"/>
      <p:regular r:id="rId13"/>
      <p:bold r:id="rId14"/>
      <p:italic r:id="rId15"/>
      <p:boldItalic r:id="rId16"/>
    </p:embeddedFont>
    <p:embeddedFont>
      <p:font typeface="Montserrat Bold" panose="020B0604020202020204" charset="0"/>
      <p:regular r:id="rId17"/>
    </p:embeddedFont>
    <p:embeddedFont>
      <p:font typeface="Montserrat Semi-Bold" panose="020B0604020202020204" charset="0"/>
      <p:regular r:id="rId18"/>
    </p:embeddedFont>
    <p:embeddedFont>
      <p:font typeface="Montserrat Ultra-Bold" panose="020B0604020202020204" charset="0"/>
      <p:regular r:id="rId19"/>
    </p:embeddedFont>
    <p:embeddedFont>
      <p:font typeface="Telegraf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E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1" autoAdjust="0"/>
  </p:normalViewPr>
  <p:slideViewPr>
    <p:cSldViewPr>
      <p:cViewPr>
        <p:scale>
          <a:sx n="33" d="100"/>
          <a:sy n="33" d="100"/>
        </p:scale>
        <p:origin x="1397" y="6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sv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12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79361" y="-1651087"/>
            <a:ext cx="14721377" cy="1472137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47B1">
                    <a:alpha val="100000"/>
                  </a:srgbClr>
                </a:gs>
                <a:gs pos="100000">
                  <a:srgbClr val="0447B1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5275" y="7569687"/>
            <a:ext cx="13990630" cy="1096756"/>
            <a:chOff x="0" y="0"/>
            <a:chExt cx="3637349" cy="2851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37349" cy="285140"/>
            </a:xfrm>
            <a:custGeom>
              <a:avLst/>
              <a:gdLst/>
              <a:ahLst/>
              <a:cxnLst/>
              <a:rect l="l" t="t" r="r" b="b"/>
              <a:pathLst>
                <a:path w="3637349" h="285140">
                  <a:moveTo>
                    <a:pt x="55336" y="0"/>
                  </a:moveTo>
                  <a:lnTo>
                    <a:pt x="3582012" y="0"/>
                  </a:lnTo>
                  <a:cubicBezTo>
                    <a:pt x="3612574" y="0"/>
                    <a:pt x="3637349" y="24775"/>
                    <a:pt x="3637349" y="55336"/>
                  </a:cubicBezTo>
                  <a:lnTo>
                    <a:pt x="3637349" y="229803"/>
                  </a:lnTo>
                  <a:cubicBezTo>
                    <a:pt x="3637349" y="260365"/>
                    <a:pt x="3612574" y="285140"/>
                    <a:pt x="3582012" y="285140"/>
                  </a:cubicBezTo>
                  <a:lnTo>
                    <a:pt x="55336" y="285140"/>
                  </a:lnTo>
                  <a:cubicBezTo>
                    <a:pt x="24775" y="285140"/>
                    <a:pt x="0" y="260365"/>
                    <a:pt x="0" y="229803"/>
                  </a:cubicBezTo>
                  <a:lnTo>
                    <a:pt x="0" y="55336"/>
                  </a:lnTo>
                  <a:cubicBezTo>
                    <a:pt x="0" y="24775"/>
                    <a:pt x="24775" y="0"/>
                    <a:pt x="5533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964">
                    <a:alpha val="0"/>
                  </a:srgbClr>
                </a:gs>
                <a:gs pos="100000">
                  <a:srgbClr val="003B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637349" cy="332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360143" y="-1580437"/>
            <a:ext cx="14721377" cy="1472137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47B1">
                    <a:alpha val="100000"/>
                  </a:srgbClr>
                </a:gs>
                <a:gs pos="100000">
                  <a:srgbClr val="0447B1">
                    <a:alpha val="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304595" y="272107"/>
            <a:ext cx="10728802" cy="1072880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47B1">
                    <a:alpha val="100000"/>
                  </a:srgbClr>
                </a:gs>
                <a:gs pos="100000">
                  <a:srgbClr val="0447B1">
                    <a:alpha val="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7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629868" y="998280"/>
            <a:ext cx="8695408" cy="8478023"/>
          </a:xfrm>
          <a:custGeom>
            <a:avLst/>
            <a:gdLst/>
            <a:ahLst/>
            <a:cxnLst/>
            <a:rect l="l" t="t" r="r" b="b"/>
            <a:pathLst>
              <a:path w="8695408" h="8478023">
                <a:moveTo>
                  <a:pt x="0" y="0"/>
                </a:moveTo>
                <a:lnTo>
                  <a:pt x="8695408" y="0"/>
                </a:lnTo>
                <a:lnTo>
                  <a:pt x="8695408" y="8478023"/>
                </a:lnTo>
                <a:lnTo>
                  <a:pt x="0" y="8478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91662" y="2222410"/>
            <a:ext cx="5895654" cy="589565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r="-38888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9911844" y="923205"/>
            <a:ext cx="567836" cy="259075"/>
          </a:xfrm>
          <a:custGeom>
            <a:avLst/>
            <a:gdLst/>
            <a:ahLst/>
            <a:cxnLst/>
            <a:rect l="l" t="t" r="r" b="b"/>
            <a:pathLst>
              <a:path w="567836" h="259075">
                <a:moveTo>
                  <a:pt x="0" y="0"/>
                </a:moveTo>
                <a:lnTo>
                  <a:pt x="567836" y="0"/>
                </a:lnTo>
                <a:lnTo>
                  <a:pt x="567836" y="259075"/>
                </a:lnTo>
                <a:lnTo>
                  <a:pt x="0" y="259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710876" y="534484"/>
            <a:ext cx="3950778" cy="1357698"/>
          </a:xfrm>
          <a:custGeom>
            <a:avLst/>
            <a:gdLst/>
            <a:ahLst/>
            <a:cxnLst/>
            <a:rect l="l" t="t" r="r" b="b"/>
            <a:pathLst>
              <a:path w="3950778" h="1357698">
                <a:moveTo>
                  <a:pt x="0" y="0"/>
                </a:moveTo>
                <a:lnTo>
                  <a:pt x="3950778" y="0"/>
                </a:lnTo>
                <a:lnTo>
                  <a:pt x="3950778" y="1357698"/>
                </a:lnTo>
                <a:lnTo>
                  <a:pt x="0" y="13576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235426" y="2839256"/>
            <a:ext cx="10426228" cy="2906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602"/>
              </a:lnSpc>
            </a:pPr>
            <a:r>
              <a:rPr lang="en-US" sz="8925" b="1" spc="-267">
                <a:solidFill>
                  <a:srgbClr val="00255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Prompt</a:t>
            </a:r>
          </a:p>
          <a:p>
            <a:pPr algn="r">
              <a:lnSpc>
                <a:spcPts val="11602"/>
              </a:lnSpc>
            </a:pPr>
            <a:r>
              <a:rPr lang="en-US" sz="8925" b="1" spc="-267">
                <a:solidFill>
                  <a:srgbClr val="00255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Engineering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22816" y="5830409"/>
            <a:ext cx="8938838" cy="865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23"/>
              </a:lnSpc>
            </a:pPr>
            <a:r>
              <a:rPr lang="en-US" sz="5325" spc="-1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Art of Talking to LLMs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22816" y="7857561"/>
            <a:ext cx="8938838" cy="501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3"/>
              </a:lnSpc>
            </a:pPr>
            <a:r>
              <a:rPr lang="en-US" sz="3225" spc="-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by: Mr. Himanshu Tyagi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938">
                <a:alpha val="100000"/>
              </a:srgbClr>
            </a:gs>
            <a:gs pos="100000">
              <a:srgbClr val="02255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5757" y="2707027"/>
            <a:ext cx="20817387" cy="7851477"/>
            <a:chOff x="0" y="0"/>
            <a:chExt cx="5482769" cy="20678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82768" cy="2067879"/>
            </a:xfrm>
            <a:custGeom>
              <a:avLst/>
              <a:gdLst/>
              <a:ahLst/>
              <a:cxnLst/>
              <a:rect l="l" t="t" r="r" b="b"/>
              <a:pathLst>
                <a:path w="5482768" h="2067879">
                  <a:moveTo>
                    <a:pt x="0" y="0"/>
                  </a:moveTo>
                  <a:lnTo>
                    <a:pt x="5482768" y="0"/>
                  </a:lnTo>
                  <a:lnTo>
                    <a:pt x="5482768" y="2067879"/>
                  </a:lnTo>
                  <a:lnTo>
                    <a:pt x="0" y="20678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482769" cy="2105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76506" y="-2063971"/>
            <a:ext cx="13471898" cy="1347189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88F">
                    <a:alpha val="0"/>
                  </a:srgbClr>
                </a:gs>
                <a:gs pos="100000">
                  <a:srgbClr val="00388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962936" y="43834"/>
            <a:ext cx="9441449" cy="10030755"/>
          </a:xfrm>
          <a:custGeom>
            <a:avLst/>
            <a:gdLst/>
            <a:ahLst/>
            <a:cxnLst/>
            <a:rect l="l" t="t" r="r" b="b"/>
            <a:pathLst>
              <a:path w="9441449" h="10030755">
                <a:moveTo>
                  <a:pt x="0" y="0"/>
                </a:moveTo>
                <a:lnTo>
                  <a:pt x="9441449" y="0"/>
                </a:lnTo>
                <a:lnTo>
                  <a:pt x="9441449" y="10030755"/>
                </a:lnTo>
                <a:lnTo>
                  <a:pt x="0" y="10030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416638" y="1012995"/>
            <a:ext cx="7965243" cy="796524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7527" r="-37527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686791" y="3464839"/>
            <a:ext cx="8963957" cy="1530778"/>
            <a:chOff x="0" y="0"/>
            <a:chExt cx="11951942" cy="2041038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1798511" cy="2041038"/>
              <a:chOff x="0" y="0"/>
              <a:chExt cx="2330570" cy="40316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330570" cy="403168"/>
              </a:xfrm>
              <a:custGeom>
                <a:avLst/>
                <a:gdLst/>
                <a:ahLst/>
                <a:cxnLst/>
                <a:rect l="l" t="t" r="r" b="b"/>
                <a:pathLst>
                  <a:path w="2330570" h="403168">
                    <a:moveTo>
                      <a:pt x="87490" y="0"/>
                    </a:moveTo>
                    <a:lnTo>
                      <a:pt x="2243080" y="0"/>
                    </a:lnTo>
                    <a:cubicBezTo>
                      <a:pt x="2291399" y="0"/>
                      <a:pt x="2330570" y="39171"/>
                      <a:pt x="2330570" y="87490"/>
                    </a:cubicBezTo>
                    <a:lnTo>
                      <a:pt x="2330570" y="315678"/>
                    </a:lnTo>
                    <a:cubicBezTo>
                      <a:pt x="2330570" y="363997"/>
                      <a:pt x="2291399" y="403168"/>
                      <a:pt x="2243080" y="403168"/>
                    </a:cubicBezTo>
                    <a:lnTo>
                      <a:pt x="87490" y="403168"/>
                    </a:lnTo>
                    <a:cubicBezTo>
                      <a:pt x="39171" y="403168"/>
                      <a:pt x="0" y="363997"/>
                      <a:pt x="0" y="315678"/>
                    </a:cubicBezTo>
                    <a:lnTo>
                      <a:pt x="0" y="87490"/>
                    </a:lnTo>
                    <a:cubicBezTo>
                      <a:pt x="0" y="39171"/>
                      <a:pt x="39171" y="0"/>
                      <a:pt x="87490" y="0"/>
                    </a:cubicBezTo>
                    <a:close/>
                  </a:path>
                </a:pathLst>
              </a:custGeom>
              <a:solidFill>
                <a:srgbClr val="001E4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2330570" cy="4412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67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273042" y="289359"/>
              <a:ext cx="1484587" cy="1462319"/>
            </a:xfrm>
            <a:custGeom>
              <a:avLst/>
              <a:gdLst/>
              <a:ahLst/>
              <a:cxnLst/>
              <a:rect l="l" t="t" r="r" b="b"/>
              <a:pathLst>
                <a:path w="1484587" h="1462319">
                  <a:moveTo>
                    <a:pt x="0" y="0"/>
                  </a:moveTo>
                  <a:lnTo>
                    <a:pt x="1484588" y="0"/>
                  </a:lnTo>
                  <a:lnTo>
                    <a:pt x="1484588" y="1462319"/>
                  </a:lnTo>
                  <a:lnTo>
                    <a:pt x="0" y="1462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2173881" y="237137"/>
              <a:ext cx="9778062" cy="1372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3"/>
                </a:lnSpc>
              </a:pPr>
              <a:r>
                <a:rPr lang="en-US" sz="3282" b="1" dirty="0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How many of you have used / heard about ChatGPT?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41656" y="641566"/>
              <a:ext cx="747360" cy="867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6"/>
                </a:lnSpc>
              </a:pPr>
              <a:r>
                <a:rPr lang="en-US" sz="4769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6791" y="5541442"/>
            <a:ext cx="8963957" cy="1530778"/>
            <a:chOff x="0" y="0"/>
            <a:chExt cx="11951942" cy="204103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1798511" cy="2041038"/>
              <a:chOff x="0" y="0"/>
              <a:chExt cx="2330570" cy="40316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330570" cy="403168"/>
              </a:xfrm>
              <a:custGeom>
                <a:avLst/>
                <a:gdLst/>
                <a:ahLst/>
                <a:cxnLst/>
                <a:rect l="l" t="t" r="r" b="b"/>
                <a:pathLst>
                  <a:path w="2330570" h="403168">
                    <a:moveTo>
                      <a:pt x="87490" y="0"/>
                    </a:moveTo>
                    <a:lnTo>
                      <a:pt x="2243080" y="0"/>
                    </a:lnTo>
                    <a:cubicBezTo>
                      <a:pt x="2291399" y="0"/>
                      <a:pt x="2330570" y="39171"/>
                      <a:pt x="2330570" y="87490"/>
                    </a:cubicBezTo>
                    <a:lnTo>
                      <a:pt x="2330570" y="315678"/>
                    </a:lnTo>
                    <a:cubicBezTo>
                      <a:pt x="2330570" y="363997"/>
                      <a:pt x="2291399" y="403168"/>
                      <a:pt x="2243080" y="403168"/>
                    </a:cubicBezTo>
                    <a:lnTo>
                      <a:pt x="87490" y="403168"/>
                    </a:lnTo>
                    <a:cubicBezTo>
                      <a:pt x="39171" y="403168"/>
                      <a:pt x="0" y="363997"/>
                      <a:pt x="0" y="315678"/>
                    </a:cubicBezTo>
                    <a:lnTo>
                      <a:pt x="0" y="87490"/>
                    </a:lnTo>
                    <a:cubicBezTo>
                      <a:pt x="0" y="39171"/>
                      <a:pt x="39171" y="0"/>
                      <a:pt x="87490" y="0"/>
                    </a:cubicBezTo>
                    <a:close/>
                  </a:path>
                </a:pathLst>
              </a:custGeom>
              <a:solidFill>
                <a:srgbClr val="001E4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2330570" cy="4412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67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273042" y="289359"/>
              <a:ext cx="1484587" cy="1462319"/>
            </a:xfrm>
            <a:custGeom>
              <a:avLst/>
              <a:gdLst/>
              <a:ahLst/>
              <a:cxnLst/>
              <a:rect l="l" t="t" r="r" b="b"/>
              <a:pathLst>
                <a:path w="1484587" h="1462319">
                  <a:moveTo>
                    <a:pt x="0" y="0"/>
                  </a:moveTo>
                  <a:lnTo>
                    <a:pt x="1484588" y="0"/>
                  </a:lnTo>
                  <a:lnTo>
                    <a:pt x="1484588" y="1462319"/>
                  </a:lnTo>
                  <a:lnTo>
                    <a:pt x="0" y="1462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2173881" y="237137"/>
              <a:ext cx="9778062" cy="1372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3"/>
                </a:lnSpc>
              </a:pPr>
              <a:r>
                <a:rPr lang="en-US" sz="3282" b="1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How many of you have used it to just copy assignments?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641656" y="641566"/>
              <a:ext cx="747360" cy="867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6"/>
                </a:lnSpc>
              </a:pPr>
              <a:r>
                <a:rPr lang="en-US" sz="4769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6791" y="7615145"/>
            <a:ext cx="8963957" cy="1530778"/>
            <a:chOff x="0" y="0"/>
            <a:chExt cx="11951942" cy="2041038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1798511" cy="2041038"/>
              <a:chOff x="0" y="0"/>
              <a:chExt cx="2330570" cy="40316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330570" cy="403168"/>
              </a:xfrm>
              <a:custGeom>
                <a:avLst/>
                <a:gdLst/>
                <a:ahLst/>
                <a:cxnLst/>
                <a:rect l="l" t="t" r="r" b="b"/>
                <a:pathLst>
                  <a:path w="2330570" h="403168">
                    <a:moveTo>
                      <a:pt x="87490" y="0"/>
                    </a:moveTo>
                    <a:lnTo>
                      <a:pt x="2243080" y="0"/>
                    </a:lnTo>
                    <a:cubicBezTo>
                      <a:pt x="2291399" y="0"/>
                      <a:pt x="2330570" y="39171"/>
                      <a:pt x="2330570" y="87490"/>
                    </a:cubicBezTo>
                    <a:lnTo>
                      <a:pt x="2330570" y="315678"/>
                    </a:lnTo>
                    <a:cubicBezTo>
                      <a:pt x="2330570" y="363997"/>
                      <a:pt x="2291399" y="403168"/>
                      <a:pt x="2243080" y="403168"/>
                    </a:cubicBezTo>
                    <a:lnTo>
                      <a:pt x="87490" y="403168"/>
                    </a:lnTo>
                    <a:cubicBezTo>
                      <a:pt x="39171" y="403168"/>
                      <a:pt x="0" y="363997"/>
                      <a:pt x="0" y="315678"/>
                    </a:cubicBezTo>
                    <a:lnTo>
                      <a:pt x="0" y="87490"/>
                    </a:lnTo>
                    <a:cubicBezTo>
                      <a:pt x="0" y="39171"/>
                      <a:pt x="39171" y="0"/>
                      <a:pt x="87490" y="0"/>
                    </a:cubicBezTo>
                    <a:close/>
                  </a:path>
                </a:pathLst>
              </a:custGeom>
              <a:solidFill>
                <a:srgbClr val="001E4D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2330570" cy="4412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67"/>
                  </a:lnSpc>
                </a:pPr>
                <a:endParaRPr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273042" y="289359"/>
              <a:ext cx="1484587" cy="1462319"/>
            </a:xfrm>
            <a:custGeom>
              <a:avLst/>
              <a:gdLst/>
              <a:ahLst/>
              <a:cxnLst/>
              <a:rect l="l" t="t" r="r" b="b"/>
              <a:pathLst>
                <a:path w="1484587" h="1462319">
                  <a:moveTo>
                    <a:pt x="0" y="0"/>
                  </a:moveTo>
                  <a:lnTo>
                    <a:pt x="1484588" y="0"/>
                  </a:lnTo>
                  <a:lnTo>
                    <a:pt x="1484588" y="1462319"/>
                  </a:lnTo>
                  <a:lnTo>
                    <a:pt x="0" y="1462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2173881" y="662940"/>
              <a:ext cx="9778062" cy="686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3"/>
                </a:lnSpc>
              </a:pPr>
              <a:r>
                <a:rPr lang="en-US" sz="3282" b="1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What exactly is ChatGPT?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41656" y="641566"/>
              <a:ext cx="747360" cy="867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6"/>
                </a:lnSpc>
              </a:pPr>
              <a:r>
                <a:rPr lang="en-US" sz="4769" b="1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3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205168" y="9643878"/>
            <a:ext cx="1455514" cy="500192"/>
          </a:xfrm>
          <a:custGeom>
            <a:avLst/>
            <a:gdLst/>
            <a:ahLst/>
            <a:cxnLst/>
            <a:rect l="l" t="t" r="r" b="b"/>
            <a:pathLst>
              <a:path w="1455514" h="500192">
                <a:moveTo>
                  <a:pt x="0" y="0"/>
                </a:moveTo>
                <a:lnTo>
                  <a:pt x="1455514" y="0"/>
                </a:lnTo>
                <a:lnTo>
                  <a:pt x="1455514" y="500192"/>
                </a:lnTo>
                <a:lnTo>
                  <a:pt x="0" y="5001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867496" y="993945"/>
            <a:ext cx="7887361" cy="73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9"/>
              </a:lnSpc>
            </a:pPr>
            <a:r>
              <a:rPr lang="en-US" sz="4695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SHOW OF HANDS</a:t>
            </a:r>
          </a:p>
        </p:txBody>
      </p:sp>
      <p:sp>
        <p:nvSpPr>
          <p:cNvPr id="34" name="Freeform 34"/>
          <p:cNvSpPr/>
          <p:nvPr/>
        </p:nvSpPr>
        <p:spPr>
          <a:xfrm>
            <a:off x="16025547" y="9449760"/>
            <a:ext cx="1989686" cy="683762"/>
          </a:xfrm>
          <a:custGeom>
            <a:avLst/>
            <a:gdLst/>
            <a:ahLst/>
            <a:cxnLst/>
            <a:rect l="l" t="t" r="r" b="b"/>
            <a:pathLst>
              <a:path w="1989686" h="683762">
                <a:moveTo>
                  <a:pt x="0" y="0"/>
                </a:moveTo>
                <a:lnTo>
                  <a:pt x="1989685" y="0"/>
                </a:lnTo>
                <a:lnTo>
                  <a:pt x="1989685" y="683762"/>
                </a:lnTo>
                <a:lnTo>
                  <a:pt x="0" y="683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938">
                <a:alpha val="100000"/>
              </a:srgbClr>
            </a:gs>
            <a:gs pos="100000">
              <a:srgbClr val="02255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35432" y="2653420"/>
            <a:ext cx="20817387" cy="7851477"/>
            <a:chOff x="0" y="0"/>
            <a:chExt cx="5482769" cy="20678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82768" cy="2067879"/>
            </a:xfrm>
            <a:custGeom>
              <a:avLst/>
              <a:gdLst/>
              <a:ahLst/>
              <a:cxnLst/>
              <a:rect l="l" t="t" r="r" b="b"/>
              <a:pathLst>
                <a:path w="5482768" h="2067879">
                  <a:moveTo>
                    <a:pt x="0" y="0"/>
                  </a:moveTo>
                  <a:lnTo>
                    <a:pt x="5482768" y="0"/>
                  </a:lnTo>
                  <a:lnTo>
                    <a:pt x="5482768" y="2067879"/>
                  </a:lnTo>
                  <a:lnTo>
                    <a:pt x="0" y="20678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482769" cy="2105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38883" y="837407"/>
            <a:ext cx="15341125" cy="1126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4"/>
              </a:lnSpc>
            </a:pPr>
            <a:r>
              <a:rPr lang="en-US" sz="71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evolution!</a:t>
            </a:r>
          </a:p>
        </p:txBody>
      </p:sp>
      <p:sp>
        <p:nvSpPr>
          <p:cNvPr id="6" name="Freeform 6"/>
          <p:cNvSpPr/>
          <p:nvPr/>
        </p:nvSpPr>
        <p:spPr>
          <a:xfrm rot="-5400000">
            <a:off x="-685706" y="4410089"/>
            <a:ext cx="2753653" cy="2254447"/>
          </a:xfrm>
          <a:custGeom>
            <a:avLst/>
            <a:gdLst/>
            <a:ahLst/>
            <a:cxnLst/>
            <a:rect l="l" t="t" r="r" b="b"/>
            <a:pathLst>
              <a:path w="2753653" h="2254447">
                <a:moveTo>
                  <a:pt x="0" y="0"/>
                </a:moveTo>
                <a:lnTo>
                  <a:pt x="2753653" y="0"/>
                </a:lnTo>
                <a:lnTo>
                  <a:pt x="2753653" y="2254447"/>
                </a:lnTo>
                <a:lnTo>
                  <a:pt x="0" y="2254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4523" r="-785"/>
            </a:stretch>
          </a:blipFill>
        </p:spPr>
      </p:sp>
      <p:sp>
        <p:nvSpPr>
          <p:cNvPr id="7" name="Freeform 7"/>
          <p:cNvSpPr/>
          <p:nvPr/>
        </p:nvSpPr>
        <p:spPr>
          <a:xfrm rot="-5400000" flipH="1">
            <a:off x="1539518" y="4183532"/>
            <a:ext cx="2775270" cy="2581872"/>
          </a:xfrm>
          <a:custGeom>
            <a:avLst/>
            <a:gdLst/>
            <a:ahLst/>
            <a:cxnLst/>
            <a:rect l="l" t="t" r="r" b="b"/>
            <a:pathLst>
              <a:path w="2775270" h="2581872">
                <a:moveTo>
                  <a:pt x="2775270" y="0"/>
                </a:moveTo>
                <a:lnTo>
                  <a:pt x="0" y="0"/>
                </a:lnTo>
                <a:lnTo>
                  <a:pt x="0" y="2581872"/>
                </a:lnTo>
                <a:lnTo>
                  <a:pt x="2775270" y="2581872"/>
                </a:lnTo>
                <a:lnTo>
                  <a:pt x="27752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3998384" y="4235569"/>
            <a:ext cx="2775270" cy="2581872"/>
          </a:xfrm>
          <a:custGeom>
            <a:avLst/>
            <a:gdLst/>
            <a:ahLst/>
            <a:cxnLst/>
            <a:rect l="l" t="t" r="r" b="b"/>
            <a:pathLst>
              <a:path w="2775270" h="2581872">
                <a:moveTo>
                  <a:pt x="0" y="0"/>
                </a:moveTo>
                <a:lnTo>
                  <a:pt x="2775270" y="0"/>
                </a:lnTo>
                <a:lnTo>
                  <a:pt x="2775270" y="2581871"/>
                </a:lnTo>
                <a:lnTo>
                  <a:pt x="0" y="2581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H="1">
            <a:off x="6398129" y="4183532"/>
            <a:ext cx="2775270" cy="2581872"/>
          </a:xfrm>
          <a:custGeom>
            <a:avLst/>
            <a:gdLst/>
            <a:ahLst/>
            <a:cxnLst/>
            <a:rect l="l" t="t" r="r" b="b"/>
            <a:pathLst>
              <a:path w="2775270" h="2581872">
                <a:moveTo>
                  <a:pt x="2775270" y="0"/>
                </a:moveTo>
                <a:lnTo>
                  <a:pt x="0" y="0"/>
                </a:lnTo>
                <a:lnTo>
                  <a:pt x="0" y="2581872"/>
                </a:lnTo>
                <a:lnTo>
                  <a:pt x="2775270" y="2581872"/>
                </a:lnTo>
                <a:lnTo>
                  <a:pt x="27752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8812746" y="4235569"/>
            <a:ext cx="2775270" cy="2581872"/>
          </a:xfrm>
          <a:custGeom>
            <a:avLst/>
            <a:gdLst/>
            <a:ahLst/>
            <a:cxnLst/>
            <a:rect l="l" t="t" r="r" b="b"/>
            <a:pathLst>
              <a:path w="2775270" h="2581872">
                <a:moveTo>
                  <a:pt x="0" y="0"/>
                </a:moveTo>
                <a:lnTo>
                  <a:pt x="2775271" y="0"/>
                </a:lnTo>
                <a:lnTo>
                  <a:pt x="2775271" y="2581871"/>
                </a:lnTo>
                <a:lnTo>
                  <a:pt x="0" y="2581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 flipH="1">
            <a:off x="11212491" y="4183532"/>
            <a:ext cx="2775270" cy="2581872"/>
          </a:xfrm>
          <a:custGeom>
            <a:avLst/>
            <a:gdLst/>
            <a:ahLst/>
            <a:cxnLst/>
            <a:rect l="l" t="t" r="r" b="b"/>
            <a:pathLst>
              <a:path w="2775270" h="2581872">
                <a:moveTo>
                  <a:pt x="2775270" y="0"/>
                </a:moveTo>
                <a:lnTo>
                  <a:pt x="0" y="0"/>
                </a:lnTo>
                <a:lnTo>
                  <a:pt x="0" y="2581872"/>
                </a:lnTo>
                <a:lnTo>
                  <a:pt x="2775270" y="2581872"/>
                </a:lnTo>
                <a:lnTo>
                  <a:pt x="27752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400000">
            <a:off x="13645788" y="4235569"/>
            <a:ext cx="2775270" cy="2581872"/>
          </a:xfrm>
          <a:custGeom>
            <a:avLst/>
            <a:gdLst/>
            <a:ahLst/>
            <a:cxnLst/>
            <a:rect l="l" t="t" r="r" b="b"/>
            <a:pathLst>
              <a:path w="2775270" h="2581872">
                <a:moveTo>
                  <a:pt x="0" y="0"/>
                </a:moveTo>
                <a:lnTo>
                  <a:pt x="2775270" y="0"/>
                </a:lnTo>
                <a:lnTo>
                  <a:pt x="2775270" y="2581871"/>
                </a:lnTo>
                <a:lnTo>
                  <a:pt x="0" y="2581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 flipH="1">
            <a:off x="16045532" y="4183532"/>
            <a:ext cx="2775270" cy="2581872"/>
          </a:xfrm>
          <a:custGeom>
            <a:avLst/>
            <a:gdLst/>
            <a:ahLst/>
            <a:cxnLst/>
            <a:rect l="l" t="t" r="r" b="b"/>
            <a:pathLst>
              <a:path w="2775270" h="2581872">
                <a:moveTo>
                  <a:pt x="2775270" y="0"/>
                </a:moveTo>
                <a:lnTo>
                  <a:pt x="0" y="0"/>
                </a:lnTo>
                <a:lnTo>
                  <a:pt x="0" y="2581872"/>
                </a:lnTo>
                <a:lnTo>
                  <a:pt x="2775270" y="2581872"/>
                </a:lnTo>
                <a:lnTo>
                  <a:pt x="27752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-5400000">
            <a:off x="3902267" y="5259351"/>
            <a:ext cx="781556" cy="78155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40526" tIns="40526" rIns="40526" bIns="40526" rtlCol="0" anchor="ctr"/>
            <a:lstStyle/>
            <a:p>
              <a:pPr algn="ctr">
                <a:lnSpc>
                  <a:spcPts val="77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1374052" y="4210741"/>
            <a:ext cx="781556" cy="78155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40526" tIns="40526" rIns="40526" bIns="40526" rtlCol="0" anchor="ctr"/>
            <a:lstStyle/>
            <a:p>
              <a:pPr algn="ctr">
                <a:lnSpc>
                  <a:spcPts val="77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8736601" y="5240096"/>
            <a:ext cx="792012" cy="79201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41069" tIns="41069" rIns="41069" bIns="41069" rtlCol="0" anchor="ctr"/>
            <a:lstStyle/>
            <a:p>
              <a:pPr algn="ctr">
                <a:lnSpc>
                  <a:spcPts val="77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6325039" y="3991484"/>
            <a:ext cx="782292" cy="78229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40565" tIns="40565" rIns="40565" bIns="40565" rtlCol="0" anchor="ctr"/>
            <a:lstStyle/>
            <a:p>
              <a:pPr algn="ctr">
                <a:lnSpc>
                  <a:spcPts val="777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1159007" y="4042793"/>
            <a:ext cx="782292" cy="78229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40565" tIns="40565" rIns="40565" bIns="40565" rtlCol="0" anchor="ctr"/>
            <a:lstStyle/>
            <a:p>
              <a:pPr algn="ctr">
                <a:lnSpc>
                  <a:spcPts val="777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 rot="-81339">
            <a:off x="1258172" y="3992148"/>
            <a:ext cx="1013316" cy="1539568"/>
          </a:xfrm>
          <a:custGeom>
            <a:avLst/>
            <a:gdLst/>
            <a:ahLst/>
            <a:cxnLst/>
            <a:rect l="l" t="t" r="r" b="b"/>
            <a:pathLst>
              <a:path w="1013316" h="1539568">
                <a:moveTo>
                  <a:pt x="0" y="0"/>
                </a:moveTo>
                <a:lnTo>
                  <a:pt x="1013316" y="0"/>
                </a:lnTo>
                <a:lnTo>
                  <a:pt x="1013316" y="1539569"/>
                </a:lnTo>
                <a:lnTo>
                  <a:pt x="0" y="15395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357934" y="4102594"/>
            <a:ext cx="813791" cy="62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1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470833" y="6162673"/>
            <a:ext cx="2587995" cy="1143718"/>
            <a:chOff x="0" y="0"/>
            <a:chExt cx="3450660" cy="1524958"/>
          </a:xfrm>
        </p:grpSpPr>
        <p:sp>
          <p:nvSpPr>
            <p:cNvPr id="32" name="TextBox 32"/>
            <p:cNvSpPr txBox="1"/>
            <p:nvPr/>
          </p:nvSpPr>
          <p:spPr>
            <a:xfrm>
              <a:off x="0" y="57150"/>
              <a:ext cx="3450660" cy="469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2"/>
                </a:lnSpc>
              </a:pPr>
              <a:r>
                <a:rPr lang="en-US" sz="2600" b="1" dirty="0">
                  <a:solidFill>
                    <a:srgbClr val="001E4D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1950s-1980s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591778"/>
              <a:ext cx="3450660" cy="933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9"/>
                </a:lnSpc>
              </a:pPr>
              <a:r>
                <a:rPr lang="en-US" sz="2286" dirty="0">
                  <a:solidFill>
                    <a:srgbClr val="001E4D"/>
                  </a:solidFill>
                  <a:latin typeface="Barlow"/>
                  <a:ea typeface="Barlow"/>
                  <a:cs typeface="Barlow"/>
                  <a:sym typeface="Barlow"/>
                </a:rPr>
                <a:t>Rule Based AI</a:t>
              </a:r>
            </a:p>
            <a:p>
              <a:pPr algn="ctr">
                <a:lnSpc>
                  <a:spcPts val="2789"/>
                </a:lnSpc>
              </a:pPr>
              <a:r>
                <a:rPr lang="en-US" sz="2286" dirty="0">
                  <a:solidFill>
                    <a:srgbClr val="001E4D"/>
                  </a:solidFill>
                  <a:latin typeface="Barlow"/>
                  <a:ea typeface="Barlow"/>
                  <a:cs typeface="Barlow"/>
                  <a:sym typeface="Barlow"/>
                </a:rPr>
                <a:t>(Heuristic systems)</a:t>
              </a:r>
            </a:p>
          </p:txBody>
        </p:sp>
      </p:grpSp>
      <p:sp>
        <p:nvSpPr>
          <p:cNvPr id="34" name="Freeform 34"/>
          <p:cNvSpPr/>
          <p:nvPr/>
        </p:nvSpPr>
        <p:spPr>
          <a:xfrm rot="-81339">
            <a:off x="6217147" y="3990687"/>
            <a:ext cx="1014270" cy="1541018"/>
          </a:xfrm>
          <a:custGeom>
            <a:avLst/>
            <a:gdLst/>
            <a:ahLst/>
            <a:cxnLst/>
            <a:rect l="l" t="t" r="r" b="b"/>
            <a:pathLst>
              <a:path w="1014270" h="1541018">
                <a:moveTo>
                  <a:pt x="0" y="0"/>
                </a:moveTo>
                <a:lnTo>
                  <a:pt x="1014271" y="0"/>
                </a:lnTo>
                <a:lnTo>
                  <a:pt x="1014271" y="1541019"/>
                </a:lnTo>
                <a:lnTo>
                  <a:pt x="0" y="15410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6317387" y="4072194"/>
            <a:ext cx="813791" cy="62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3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5415318" y="6162673"/>
            <a:ext cx="2602962" cy="1228622"/>
            <a:chOff x="0" y="0"/>
            <a:chExt cx="3470616" cy="1638162"/>
          </a:xfrm>
        </p:grpSpPr>
        <p:sp>
          <p:nvSpPr>
            <p:cNvPr id="37" name="TextBox 37"/>
            <p:cNvSpPr txBox="1"/>
            <p:nvPr/>
          </p:nvSpPr>
          <p:spPr>
            <a:xfrm>
              <a:off x="0" y="704982"/>
              <a:ext cx="3450660" cy="933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9"/>
                </a:lnSpc>
              </a:pPr>
              <a:r>
                <a:rPr lang="en-US" sz="2286">
                  <a:solidFill>
                    <a:srgbClr val="001E4D"/>
                  </a:solidFill>
                  <a:latin typeface="Barlow"/>
                  <a:ea typeface="Barlow"/>
                  <a:cs typeface="Barlow"/>
                  <a:sym typeface="Barlow"/>
                </a:rPr>
                <a:t>Deep Learning</a:t>
              </a:r>
            </a:p>
            <a:p>
              <a:pPr algn="ctr">
                <a:lnSpc>
                  <a:spcPts val="2789"/>
                </a:lnSpc>
              </a:pPr>
              <a:r>
                <a:rPr lang="en-US" sz="2286">
                  <a:solidFill>
                    <a:srgbClr val="001E4D"/>
                  </a:solidFill>
                  <a:latin typeface="Barlow"/>
                  <a:ea typeface="Barlow"/>
                  <a:cs typeface="Barlow"/>
                  <a:sym typeface="Barlow"/>
                </a:rPr>
                <a:t>(Neural Networks)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9956" y="57150"/>
              <a:ext cx="3450660" cy="469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2"/>
                </a:lnSpc>
              </a:pPr>
              <a:r>
                <a:rPr lang="en-US" sz="2600" b="1" dirty="0">
                  <a:solidFill>
                    <a:srgbClr val="001E4D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2000s-2010s</a:t>
              </a:r>
            </a:p>
          </p:txBody>
        </p:sp>
      </p:grpSp>
      <p:sp>
        <p:nvSpPr>
          <p:cNvPr id="39" name="Freeform 39"/>
          <p:cNvSpPr/>
          <p:nvPr/>
        </p:nvSpPr>
        <p:spPr>
          <a:xfrm rot="-81339">
            <a:off x="3786387" y="5147213"/>
            <a:ext cx="1013316" cy="1539568"/>
          </a:xfrm>
          <a:custGeom>
            <a:avLst/>
            <a:gdLst/>
            <a:ahLst/>
            <a:cxnLst/>
            <a:rect l="l" t="t" r="r" b="b"/>
            <a:pathLst>
              <a:path w="1013316" h="1539568">
                <a:moveTo>
                  <a:pt x="0" y="0"/>
                </a:moveTo>
                <a:lnTo>
                  <a:pt x="1013316" y="0"/>
                </a:lnTo>
                <a:lnTo>
                  <a:pt x="1013316" y="1539569"/>
                </a:lnTo>
                <a:lnTo>
                  <a:pt x="0" y="15395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3870031" y="5243633"/>
            <a:ext cx="813791" cy="62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2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999047" y="7108735"/>
            <a:ext cx="2647775" cy="1497203"/>
            <a:chOff x="0" y="0"/>
            <a:chExt cx="3530367" cy="1996270"/>
          </a:xfrm>
        </p:grpSpPr>
        <p:sp>
          <p:nvSpPr>
            <p:cNvPr id="42" name="TextBox 42"/>
            <p:cNvSpPr txBox="1"/>
            <p:nvPr/>
          </p:nvSpPr>
          <p:spPr>
            <a:xfrm>
              <a:off x="0" y="597391"/>
              <a:ext cx="3450660" cy="1398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9"/>
                </a:lnSpc>
              </a:pPr>
              <a:r>
                <a:rPr lang="en-US" sz="2286">
                  <a:solidFill>
                    <a:srgbClr val="001E4D"/>
                  </a:solidFill>
                  <a:latin typeface="Barlow"/>
                  <a:ea typeface="Barlow"/>
                  <a:cs typeface="Barlow"/>
                  <a:sym typeface="Barlow"/>
                </a:rPr>
                <a:t>Machine Learning</a:t>
              </a:r>
            </a:p>
            <a:p>
              <a:pPr algn="ctr">
                <a:lnSpc>
                  <a:spcPts val="2789"/>
                </a:lnSpc>
              </a:pPr>
              <a:r>
                <a:rPr lang="en-US" sz="2286">
                  <a:solidFill>
                    <a:srgbClr val="001E4D"/>
                  </a:solidFill>
                  <a:latin typeface="Barlow"/>
                  <a:ea typeface="Barlow"/>
                  <a:cs typeface="Barlow"/>
                  <a:sym typeface="Barlow"/>
                </a:rPr>
                <a:t>(Pattern understanding)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9707" y="57150"/>
              <a:ext cx="3450660" cy="469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2"/>
                </a:lnSpc>
              </a:pPr>
              <a:r>
                <a:rPr lang="en-US" sz="2600" b="1" dirty="0">
                  <a:solidFill>
                    <a:srgbClr val="001E4D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1980s-2000s</a:t>
              </a:r>
            </a:p>
          </p:txBody>
        </p:sp>
      </p:grpSp>
      <p:sp>
        <p:nvSpPr>
          <p:cNvPr id="44" name="Freeform 44"/>
          <p:cNvSpPr/>
          <p:nvPr/>
        </p:nvSpPr>
        <p:spPr>
          <a:xfrm rot="-81339">
            <a:off x="8619170" y="5126459"/>
            <a:ext cx="1026872" cy="1560165"/>
          </a:xfrm>
          <a:custGeom>
            <a:avLst/>
            <a:gdLst/>
            <a:ahLst/>
            <a:cxnLst/>
            <a:rect l="l" t="t" r="r" b="b"/>
            <a:pathLst>
              <a:path w="1026872" h="1560165">
                <a:moveTo>
                  <a:pt x="0" y="0"/>
                </a:moveTo>
                <a:lnTo>
                  <a:pt x="1026873" y="0"/>
                </a:lnTo>
                <a:lnTo>
                  <a:pt x="1026873" y="1560165"/>
                </a:lnTo>
                <a:lnTo>
                  <a:pt x="0" y="1560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8720267" y="5260228"/>
            <a:ext cx="824679" cy="62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4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8018280" y="7108735"/>
            <a:ext cx="2587995" cy="1567058"/>
            <a:chOff x="0" y="0"/>
            <a:chExt cx="3450660" cy="2089410"/>
          </a:xfrm>
        </p:grpSpPr>
        <p:sp>
          <p:nvSpPr>
            <p:cNvPr id="47" name="TextBox 47"/>
            <p:cNvSpPr txBox="1"/>
            <p:nvPr/>
          </p:nvSpPr>
          <p:spPr>
            <a:xfrm>
              <a:off x="218866" y="690531"/>
              <a:ext cx="3012928" cy="1398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9"/>
                </a:lnSpc>
              </a:pPr>
              <a:r>
                <a:rPr lang="en-US" sz="2286">
                  <a:solidFill>
                    <a:srgbClr val="001E4D"/>
                  </a:solidFill>
                  <a:latin typeface="Barlow"/>
                  <a:ea typeface="Barlow"/>
                  <a:cs typeface="Barlow"/>
                  <a:sym typeface="Barlow"/>
                </a:rPr>
                <a:t>Natural Language Processing</a:t>
              </a:r>
            </a:p>
            <a:p>
              <a:pPr algn="ctr">
                <a:lnSpc>
                  <a:spcPts val="2789"/>
                </a:lnSpc>
              </a:pPr>
              <a:r>
                <a:rPr lang="en-US" sz="2286">
                  <a:solidFill>
                    <a:srgbClr val="001E4D"/>
                  </a:solidFill>
                  <a:latin typeface="Barlow"/>
                  <a:ea typeface="Barlow"/>
                  <a:cs typeface="Barlow"/>
                  <a:sym typeface="Barlow"/>
                </a:rPr>
                <a:t>(NLP)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57150"/>
              <a:ext cx="3450660" cy="469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2"/>
                </a:lnSpc>
              </a:pPr>
              <a:r>
                <a:rPr lang="en-US" sz="2600" b="1" dirty="0">
                  <a:solidFill>
                    <a:srgbClr val="001E4D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2014-2017</a:t>
              </a:r>
            </a:p>
          </p:txBody>
        </p:sp>
      </p:grpSp>
      <p:sp>
        <p:nvSpPr>
          <p:cNvPr id="49" name="Freeform 49"/>
          <p:cNvSpPr/>
          <p:nvPr/>
        </p:nvSpPr>
        <p:spPr>
          <a:xfrm rot="-81339">
            <a:off x="13497417" y="5168359"/>
            <a:ext cx="999504" cy="1518584"/>
          </a:xfrm>
          <a:custGeom>
            <a:avLst/>
            <a:gdLst/>
            <a:ahLst/>
            <a:cxnLst/>
            <a:rect l="l" t="t" r="r" b="b"/>
            <a:pathLst>
              <a:path w="999504" h="1518584">
                <a:moveTo>
                  <a:pt x="0" y="0"/>
                </a:moveTo>
                <a:lnTo>
                  <a:pt x="999504" y="0"/>
                </a:lnTo>
                <a:lnTo>
                  <a:pt x="999504" y="1518583"/>
                </a:lnTo>
                <a:lnTo>
                  <a:pt x="0" y="1518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0" name="TextBox 50"/>
          <p:cNvSpPr txBox="1"/>
          <p:nvPr/>
        </p:nvSpPr>
        <p:spPr>
          <a:xfrm>
            <a:off x="13589546" y="5301388"/>
            <a:ext cx="802699" cy="62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6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2861085" y="7108735"/>
            <a:ext cx="2587995" cy="1896373"/>
            <a:chOff x="0" y="0"/>
            <a:chExt cx="3450660" cy="2528498"/>
          </a:xfrm>
        </p:grpSpPr>
        <p:sp>
          <p:nvSpPr>
            <p:cNvPr id="52" name="TextBox 52"/>
            <p:cNvSpPr txBox="1"/>
            <p:nvPr/>
          </p:nvSpPr>
          <p:spPr>
            <a:xfrm>
              <a:off x="0" y="663919"/>
              <a:ext cx="3450660" cy="1864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9"/>
                </a:lnSpc>
              </a:pPr>
              <a:r>
                <a:rPr lang="en-US" sz="2286">
                  <a:solidFill>
                    <a:srgbClr val="001E4D"/>
                  </a:solidFill>
                  <a:latin typeface="Barlow"/>
                  <a:ea typeface="Barlow"/>
                  <a:cs typeface="Barlow"/>
                  <a:sym typeface="Barlow"/>
                </a:rPr>
                <a:t>Generative Al</a:t>
              </a:r>
            </a:p>
            <a:p>
              <a:pPr algn="ctr">
                <a:lnSpc>
                  <a:spcPts val="2789"/>
                </a:lnSpc>
              </a:pPr>
              <a:r>
                <a:rPr lang="en-US" sz="2286">
                  <a:solidFill>
                    <a:srgbClr val="001E4D"/>
                  </a:solidFill>
                  <a:latin typeface="Barlow"/>
                  <a:ea typeface="Barlow"/>
                  <a:cs typeface="Barlow"/>
                  <a:sym typeface="Barlow"/>
                </a:rPr>
                <a:t>(ChatGPT, Gemini, DALL.E, Runway, Eleven Labs)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57150"/>
              <a:ext cx="3450660" cy="469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2"/>
                </a:lnSpc>
              </a:pPr>
              <a:r>
                <a:rPr lang="en-US" sz="2600" b="1" dirty="0">
                  <a:solidFill>
                    <a:srgbClr val="001E4D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2020s-Now</a:t>
              </a:r>
            </a:p>
          </p:txBody>
        </p:sp>
      </p:grpSp>
      <p:sp>
        <p:nvSpPr>
          <p:cNvPr id="54" name="Freeform 54"/>
          <p:cNvSpPr/>
          <p:nvPr/>
        </p:nvSpPr>
        <p:spPr>
          <a:xfrm rot="-81339">
            <a:off x="11043018" y="3990687"/>
            <a:ext cx="1014270" cy="1541018"/>
          </a:xfrm>
          <a:custGeom>
            <a:avLst/>
            <a:gdLst/>
            <a:ahLst/>
            <a:cxnLst/>
            <a:rect l="l" t="t" r="r" b="b"/>
            <a:pathLst>
              <a:path w="1014270" h="1541018">
                <a:moveTo>
                  <a:pt x="0" y="0"/>
                </a:moveTo>
                <a:lnTo>
                  <a:pt x="1014270" y="0"/>
                </a:lnTo>
                <a:lnTo>
                  <a:pt x="1014270" y="1541019"/>
                </a:lnTo>
                <a:lnTo>
                  <a:pt x="0" y="15410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55" name="TextBox 55"/>
          <p:cNvSpPr txBox="1"/>
          <p:nvPr/>
        </p:nvSpPr>
        <p:spPr>
          <a:xfrm>
            <a:off x="11117982" y="4084286"/>
            <a:ext cx="813791" cy="62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5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10273090" y="6162673"/>
            <a:ext cx="2592881" cy="1577896"/>
            <a:chOff x="0" y="0"/>
            <a:chExt cx="3457174" cy="2103862"/>
          </a:xfrm>
        </p:grpSpPr>
        <p:sp>
          <p:nvSpPr>
            <p:cNvPr id="57" name="TextBox 57"/>
            <p:cNvSpPr txBox="1"/>
            <p:nvPr/>
          </p:nvSpPr>
          <p:spPr>
            <a:xfrm>
              <a:off x="6514" y="704982"/>
              <a:ext cx="3450660" cy="1398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9"/>
                </a:lnSpc>
              </a:pPr>
              <a:r>
                <a:rPr lang="en-US" sz="2286">
                  <a:solidFill>
                    <a:srgbClr val="001E4D"/>
                  </a:solidFill>
                  <a:latin typeface="Barlow"/>
                  <a:ea typeface="Barlow"/>
                  <a:cs typeface="Barlow"/>
                  <a:sym typeface="Barlow"/>
                </a:rPr>
                <a:t>Transformers &amp; LLMs</a:t>
              </a:r>
            </a:p>
            <a:p>
              <a:pPr algn="ctr">
                <a:lnSpc>
                  <a:spcPts val="2789"/>
                </a:lnSpc>
              </a:pPr>
              <a:r>
                <a:rPr lang="en-US" sz="2286">
                  <a:solidFill>
                    <a:srgbClr val="001E4D"/>
                  </a:solidFill>
                  <a:latin typeface="Barlow"/>
                  <a:ea typeface="Barlow"/>
                  <a:cs typeface="Barlow"/>
                  <a:sym typeface="Barlow"/>
                </a:rPr>
                <a:t>(GPT, BERT, T5)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57150"/>
              <a:ext cx="3450660" cy="469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2"/>
                </a:lnSpc>
              </a:pPr>
              <a:r>
                <a:rPr lang="en-US" sz="2600" b="1" dirty="0">
                  <a:solidFill>
                    <a:srgbClr val="001E4D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2017-Now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 rot="-5400000">
            <a:off x="16004350" y="4085946"/>
            <a:ext cx="782292" cy="782292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40565" tIns="40565" rIns="40565" bIns="40565" rtlCol="0" anchor="ctr"/>
            <a:lstStyle/>
            <a:p>
              <a:pPr algn="ctr">
                <a:lnSpc>
                  <a:spcPts val="777"/>
                </a:lnSpc>
              </a:pPr>
              <a:endParaRPr/>
            </a:p>
          </p:txBody>
        </p:sp>
      </p:grpSp>
      <p:sp>
        <p:nvSpPr>
          <p:cNvPr id="62" name="Freeform 62"/>
          <p:cNvSpPr/>
          <p:nvPr/>
        </p:nvSpPr>
        <p:spPr>
          <a:xfrm rot="-81339">
            <a:off x="15888360" y="3990687"/>
            <a:ext cx="1014270" cy="1541018"/>
          </a:xfrm>
          <a:custGeom>
            <a:avLst/>
            <a:gdLst/>
            <a:ahLst/>
            <a:cxnLst/>
            <a:rect l="l" t="t" r="r" b="b"/>
            <a:pathLst>
              <a:path w="1014270" h="1541018">
                <a:moveTo>
                  <a:pt x="0" y="0"/>
                </a:moveTo>
                <a:lnTo>
                  <a:pt x="1014271" y="0"/>
                </a:lnTo>
                <a:lnTo>
                  <a:pt x="1014271" y="1541019"/>
                </a:lnTo>
                <a:lnTo>
                  <a:pt x="0" y="154101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63" name="TextBox 63"/>
          <p:cNvSpPr txBox="1"/>
          <p:nvPr/>
        </p:nvSpPr>
        <p:spPr>
          <a:xfrm>
            <a:off x="15988600" y="4102594"/>
            <a:ext cx="813791" cy="62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7</a:t>
            </a:r>
          </a:p>
        </p:txBody>
      </p:sp>
      <p:grpSp>
        <p:nvGrpSpPr>
          <p:cNvPr id="64" name="Group 64"/>
          <p:cNvGrpSpPr/>
          <p:nvPr/>
        </p:nvGrpSpPr>
        <p:grpSpPr>
          <a:xfrm>
            <a:off x="15058346" y="6162673"/>
            <a:ext cx="2587995" cy="1228622"/>
            <a:chOff x="0" y="0"/>
            <a:chExt cx="3450660" cy="1638162"/>
          </a:xfrm>
        </p:grpSpPr>
        <p:sp>
          <p:nvSpPr>
            <p:cNvPr id="65" name="TextBox 65"/>
            <p:cNvSpPr txBox="1"/>
            <p:nvPr/>
          </p:nvSpPr>
          <p:spPr>
            <a:xfrm>
              <a:off x="0" y="704982"/>
              <a:ext cx="3450660" cy="933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9"/>
                </a:lnSpc>
              </a:pPr>
              <a:r>
                <a:rPr lang="en-US" sz="2286">
                  <a:solidFill>
                    <a:srgbClr val="001E4D"/>
                  </a:solidFill>
                  <a:latin typeface="Barlow"/>
                  <a:ea typeface="Barlow"/>
                  <a:cs typeface="Barlow"/>
                  <a:sym typeface="Barlow"/>
                </a:rPr>
                <a:t>AGI (General Intelligence)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57150"/>
              <a:ext cx="3450660" cy="469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2"/>
                </a:lnSpc>
              </a:pPr>
              <a:r>
                <a:rPr lang="en-US" sz="2600" b="1" dirty="0">
                  <a:solidFill>
                    <a:srgbClr val="001E4D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Future</a:t>
              </a:r>
            </a:p>
          </p:txBody>
        </p:sp>
      </p:grpSp>
      <p:sp>
        <p:nvSpPr>
          <p:cNvPr id="67" name="Freeform 67"/>
          <p:cNvSpPr/>
          <p:nvPr/>
        </p:nvSpPr>
        <p:spPr>
          <a:xfrm>
            <a:off x="16025547" y="9449760"/>
            <a:ext cx="1989686" cy="683762"/>
          </a:xfrm>
          <a:custGeom>
            <a:avLst/>
            <a:gdLst/>
            <a:ahLst/>
            <a:cxnLst/>
            <a:rect l="l" t="t" r="r" b="b"/>
            <a:pathLst>
              <a:path w="1989686" h="683762">
                <a:moveTo>
                  <a:pt x="0" y="0"/>
                </a:moveTo>
                <a:lnTo>
                  <a:pt x="1989685" y="0"/>
                </a:lnTo>
                <a:lnTo>
                  <a:pt x="1989685" y="683762"/>
                </a:lnTo>
                <a:lnTo>
                  <a:pt x="0" y="68376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938">
                <a:alpha val="100000"/>
              </a:srgbClr>
            </a:gs>
            <a:gs pos="100000">
              <a:srgbClr val="02255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5757" y="4558897"/>
            <a:ext cx="20817387" cy="5999606"/>
            <a:chOff x="0" y="0"/>
            <a:chExt cx="5482769" cy="15801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82768" cy="1580143"/>
            </a:xfrm>
            <a:custGeom>
              <a:avLst/>
              <a:gdLst/>
              <a:ahLst/>
              <a:cxnLst/>
              <a:rect l="l" t="t" r="r" b="b"/>
              <a:pathLst>
                <a:path w="5482768" h="1580143">
                  <a:moveTo>
                    <a:pt x="0" y="0"/>
                  </a:moveTo>
                  <a:lnTo>
                    <a:pt x="5482768" y="0"/>
                  </a:lnTo>
                  <a:lnTo>
                    <a:pt x="5482768" y="1580143"/>
                  </a:lnTo>
                  <a:lnTo>
                    <a:pt x="0" y="15801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482769" cy="1618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1598961" y="-1592449"/>
            <a:ext cx="13471898" cy="1347189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88F">
                    <a:alpha val="0"/>
                  </a:srgbClr>
                </a:gs>
                <a:gs pos="100000">
                  <a:srgbClr val="00388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2531" y="515356"/>
            <a:ext cx="9441449" cy="10030755"/>
          </a:xfrm>
          <a:custGeom>
            <a:avLst/>
            <a:gdLst/>
            <a:ahLst/>
            <a:cxnLst/>
            <a:rect l="l" t="t" r="r" b="b"/>
            <a:pathLst>
              <a:path w="9441449" h="10030755">
                <a:moveTo>
                  <a:pt x="0" y="0"/>
                </a:moveTo>
                <a:lnTo>
                  <a:pt x="9441449" y="0"/>
                </a:lnTo>
                <a:lnTo>
                  <a:pt x="9441449" y="10030755"/>
                </a:lnTo>
                <a:lnTo>
                  <a:pt x="0" y="10030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41171" y="1484517"/>
            <a:ext cx="7965243" cy="796524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040" r="-15040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0997321" y="5705984"/>
            <a:ext cx="8292364" cy="3219558"/>
            <a:chOff x="0" y="0"/>
            <a:chExt cx="2123844" cy="8245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23844" cy="824594"/>
            </a:xfrm>
            <a:custGeom>
              <a:avLst/>
              <a:gdLst/>
              <a:ahLst/>
              <a:cxnLst/>
              <a:rect l="l" t="t" r="r" b="b"/>
              <a:pathLst>
                <a:path w="2123844" h="824594">
                  <a:moveTo>
                    <a:pt x="93362" y="0"/>
                  </a:moveTo>
                  <a:lnTo>
                    <a:pt x="2030482" y="0"/>
                  </a:lnTo>
                  <a:cubicBezTo>
                    <a:pt x="2055243" y="0"/>
                    <a:pt x="2078990" y="9836"/>
                    <a:pt x="2096499" y="27345"/>
                  </a:cubicBezTo>
                  <a:cubicBezTo>
                    <a:pt x="2114007" y="44854"/>
                    <a:pt x="2123844" y="68601"/>
                    <a:pt x="2123844" y="93362"/>
                  </a:cubicBezTo>
                  <a:lnTo>
                    <a:pt x="2123844" y="731232"/>
                  </a:lnTo>
                  <a:cubicBezTo>
                    <a:pt x="2123844" y="782795"/>
                    <a:pt x="2082044" y="824594"/>
                    <a:pt x="2030482" y="824594"/>
                  </a:cubicBezTo>
                  <a:lnTo>
                    <a:pt x="93362" y="824594"/>
                  </a:lnTo>
                  <a:cubicBezTo>
                    <a:pt x="41800" y="824594"/>
                    <a:pt x="0" y="782795"/>
                    <a:pt x="0" y="731232"/>
                  </a:cubicBezTo>
                  <a:lnTo>
                    <a:pt x="0" y="93362"/>
                  </a:lnTo>
                  <a:cubicBezTo>
                    <a:pt x="0" y="41800"/>
                    <a:pt x="41800" y="0"/>
                    <a:pt x="93362" y="0"/>
                  </a:cubicBezTo>
                  <a:close/>
                </a:path>
              </a:pathLst>
            </a:custGeom>
            <a:solidFill>
              <a:srgbClr val="00388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23844" cy="862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7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025547" y="9449760"/>
            <a:ext cx="1989686" cy="683762"/>
          </a:xfrm>
          <a:custGeom>
            <a:avLst/>
            <a:gdLst/>
            <a:ahLst/>
            <a:cxnLst/>
            <a:rect l="l" t="t" r="r" b="b"/>
            <a:pathLst>
              <a:path w="1989686" h="683762">
                <a:moveTo>
                  <a:pt x="0" y="0"/>
                </a:moveTo>
                <a:lnTo>
                  <a:pt x="1989685" y="0"/>
                </a:lnTo>
                <a:lnTo>
                  <a:pt x="1989685" y="683762"/>
                </a:lnTo>
                <a:lnTo>
                  <a:pt x="0" y="683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751351" y="562981"/>
            <a:ext cx="7887361" cy="3385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4"/>
              </a:lnSpc>
            </a:pPr>
            <a:r>
              <a:rPr lang="en-US" sz="5395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LLM knows the whole internet, how do we direct it to do something specific?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872937" y="6633369"/>
            <a:ext cx="5891560" cy="1364788"/>
            <a:chOff x="0" y="0"/>
            <a:chExt cx="7855413" cy="181971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58908"/>
              <a:ext cx="2036536" cy="884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69"/>
                </a:lnSpc>
              </a:pPr>
              <a:r>
                <a:rPr lang="en-US" sz="4295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via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71756" y="-47625"/>
              <a:ext cx="6483657" cy="1867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308"/>
                </a:lnSpc>
              </a:pPr>
              <a:r>
                <a:rPr lang="en-US" sz="9047" b="1" dirty="0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Prompt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938">
                <a:alpha val="100000"/>
              </a:srgbClr>
            </a:gs>
            <a:gs pos="100000">
              <a:srgbClr val="02255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7472" y="1899768"/>
            <a:ext cx="18702943" cy="8387232"/>
            <a:chOff x="0" y="0"/>
            <a:chExt cx="4925878" cy="22089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5878" cy="2208983"/>
            </a:xfrm>
            <a:custGeom>
              <a:avLst/>
              <a:gdLst/>
              <a:ahLst/>
              <a:cxnLst/>
              <a:rect l="l" t="t" r="r" b="b"/>
              <a:pathLst>
                <a:path w="4925878" h="2208983">
                  <a:moveTo>
                    <a:pt x="0" y="0"/>
                  </a:moveTo>
                  <a:lnTo>
                    <a:pt x="4925878" y="0"/>
                  </a:lnTo>
                  <a:lnTo>
                    <a:pt x="4925878" y="2208983"/>
                  </a:lnTo>
                  <a:lnTo>
                    <a:pt x="0" y="2208983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25878" cy="2247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3113" y="477256"/>
            <a:ext cx="17115599" cy="979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4"/>
              </a:lnSpc>
            </a:pPr>
            <a:r>
              <a:rPr lang="en-US" sz="619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 OF AMBIGUITY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6587" y="2485513"/>
            <a:ext cx="12537501" cy="710670"/>
            <a:chOff x="0" y="0"/>
            <a:chExt cx="16716668" cy="947560"/>
          </a:xfrm>
        </p:grpSpPr>
        <p:sp>
          <p:nvSpPr>
            <p:cNvPr id="7" name="Freeform 7"/>
            <p:cNvSpPr/>
            <p:nvPr/>
          </p:nvSpPr>
          <p:spPr>
            <a:xfrm>
              <a:off x="0" y="121400"/>
              <a:ext cx="845177" cy="826160"/>
            </a:xfrm>
            <a:custGeom>
              <a:avLst/>
              <a:gdLst/>
              <a:ahLst/>
              <a:cxnLst/>
              <a:rect l="l" t="t" r="r" b="b"/>
              <a:pathLst>
                <a:path w="845177" h="826160">
                  <a:moveTo>
                    <a:pt x="0" y="0"/>
                  </a:moveTo>
                  <a:lnTo>
                    <a:pt x="845177" y="0"/>
                  </a:lnTo>
                  <a:lnTo>
                    <a:pt x="845177" y="826160"/>
                  </a:lnTo>
                  <a:lnTo>
                    <a:pt x="0" y="82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201889" y="-9525"/>
              <a:ext cx="15514779" cy="825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95"/>
                </a:lnSpc>
              </a:pPr>
              <a:r>
                <a:rPr lang="en-US" sz="4076" dirty="0">
                  <a:solidFill>
                    <a:srgbClr val="001E4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Q. Let’s do something fun.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6910" y="5143500"/>
            <a:ext cx="15174325" cy="1250465"/>
            <a:chOff x="0" y="0"/>
            <a:chExt cx="20232433" cy="1667287"/>
          </a:xfrm>
        </p:grpSpPr>
        <p:sp>
          <p:nvSpPr>
            <p:cNvPr id="10" name="Freeform 10"/>
            <p:cNvSpPr/>
            <p:nvPr/>
          </p:nvSpPr>
          <p:spPr>
            <a:xfrm>
              <a:off x="0" y="121400"/>
              <a:ext cx="845177" cy="826160"/>
            </a:xfrm>
            <a:custGeom>
              <a:avLst/>
              <a:gdLst/>
              <a:ahLst/>
              <a:cxnLst/>
              <a:rect l="l" t="t" r="r" b="b"/>
              <a:pathLst>
                <a:path w="845177" h="826160">
                  <a:moveTo>
                    <a:pt x="0" y="0"/>
                  </a:moveTo>
                  <a:lnTo>
                    <a:pt x="845177" y="0"/>
                  </a:lnTo>
                  <a:lnTo>
                    <a:pt x="845177" y="826160"/>
                  </a:lnTo>
                  <a:lnTo>
                    <a:pt x="0" y="82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201889" y="-9525"/>
              <a:ext cx="19030543" cy="1676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95"/>
                </a:lnSpc>
              </a:pPr>
              <a:r>
                <a:rPr lang="en-US" sz="4076" dirty="0">
                  <a:solidFill>
                    <a:srgbClr val="001E4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Q. Let’s do something fun this evening, I have 2 hours of free slot &amp; don’t want to eat junk!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28004" y="3328908"/>
            <a:ext cx="12486571" cy="592355"/>
            <a:chOff x="0" y="0"/>
            <a:chExt cx="16648761" cy="789807"/>
          </a:xfrm>
        </p:grpSpPr>
        <p:sp>
          <p:nvSpPr>
            <p:cNvPr id="13" name="Freeform 13"/>
            <p:cNvSpPr/>
            <p:nvPr/>
          </p:nvSpPr>
          <p:spPr>
            <a:xfrm>
              <a:off x="0" y="47568"/>
              <a:ext cx="760296" cy="742239"/>
            </a:xfrm>
            <a:custGeom>
              <a:avLst/>
              <a:gdLst/>
              <a:ahLst/>
              <a:cxnLst/>
              <a:rect l="l" t="t" r="r" b="b"/>
              <a:pathLst>
                <a:path w="760296" h="742239">
                  <a:moveTo>
                    <a:pt x="0" y="0"/>
                  </a:moveTo>
                  <a:lnTo>
                    <a:pt x="760296" y="0"/>
                  </a:lnTo>
                  <a:lnTo>
                    <a:pt x="760296" y="742239"/>
                  </a:lnTo>
                  <a:lnTo>
                    <a:pt x="0" y="74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133983" y="-9525"/>
              <a:ext cx="15514779" cy="740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30"/>
                </a:lnSpc>
              </a:pPr>
              <a:r>
                <a:rPr lang="en-US" sz="3624" dirty="0">
                  <a:solidFill>
                    <a:srgbClr val="001E4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What will you recommend?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86910" y="4142842"/>
            <a:ext cx="15174325" cy="438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859" dirty="0">
                <a:solidFill>
                  <a:srgbClr val="001E4D"/>
                </a:solidFill>
                <a:latin typeface="Montserrat"/>
                <a:ea typeface="Montserrat"/>
                <a:cs typeface="Montserrat"/>
                <a:sym typeface="Montserrat"/>
              </a:rPr>
              <a:t>Because the question was ambiguous, The responses are as good as the questions!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613040"/>
            <a:ext cx="15174325" cy="88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2859" dirty="0">
                <a:solidFill>
                  <a:srgbClr val="001E4D"/>
                </a:solidFill>
                <a:latin typeface="Montserrat"/>
                <a:ea typeface="Montserrat"/>
                <a:cs typeface="Montserrat"/>
                <a:sym typeface="Montserrat"/>
              </a:rPr>
              <a:t>This time the responses would be much closer / similar to each other because of explicit question.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98227" y="7969777"/>
            <a:ext cx="18288000" cy="1288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3"/>
              </a:lnSpc>
            </a:pPr>
            <a:r>
              <a:rPr lang="en-US" sz="4082" b="1" dirty="0">
                <a:solidFill>
                  <a:srgbClr val="001E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Right Question → Expected answer</a:t>
            </a:r>
          </a:p>
          <a:p>
            <a:pPr algn="l">
              <a:lnSpc>
                <a:spcPts val="5103"/>
              </a:lnSpc>
            </a:pPr>
            <a:r>
              <a:rPr lang="en-US" sz="4082" b="1" dirty="0">
                <a:solidFill>
                  <a:srgbClr val="001E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Right Prompts  → Expected responses from LLM.</a:t>
            </a:r>
          </a:p>
        </p:txBody>
      </p:sp>
      <p:sp>
        <p:nvSpPr>
          <p:cNvPr id="18" name="Freeform 18"/>
          <p:cNvSpPr/>
          <p:nvPr/>
        </p:nvSpPr>
        <p:spPr>
          <a:xfrm>
            <a:off x="16025547" y="9449760"/>
            <a:ext cx="1989686" cy="683762"/>
          </a:xfrm>
          <a:custGeom>
            <a:avLst/>
            <a:gdLst/>
            <a:ahLst/>
            <a:cxnLst/>
            <a:rect l="l" t="t" r="r" b="b"/>
            <a:pathLst>
              <a:path w="1989686" h="683762">
                <a:moveTo>
                  <a:pt x="0" y="0"/>
                </a:moveTo>
                <a:lnTo>
                  <a:pt x="1989685" y="0"/>
                </a:lnTo>
                <a:lnTo>
                  <a:pt x="1989685" y="683762"/>
                </a:lnTo>
                <a:lnTo>
                  <a:pt x="0" y="683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938">
                <a:alpha val="100000"/>
              </a:srgbClr>
            </a:gs>
            <a:gs pos="100000">
              <a:srgbClr val="02255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50DAFCC-F312-08EA-85B3-702C099FF707}"/>
              </a:ext>
            </a:extLst>
          </p:cNvPr>
          <p:cNvSpPr/>
          <p:nvPr/>
        </p:nvSpPr>
        <p:spPr>
          <a:xfrm>
            <a:off x="0" y="3086100"/>
            <a:ext cx="18288000" cy="7200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748187" y="-1054754"/>
            <a:ext cx="15150398" cy="3982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sz="6763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art of “Right Prompts”</a:t>
            </a:r>
          </a:p>
          <a:p>
            <a:pPr algn="ctr">
              <a:lnSpc>
                <a:spcPts val="5381"/>
              </a:lnSpc>
            </a:pPr>
            <a:r>
              <a:rPr lang="en-US" sz="10762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Prompt Engineering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97256" y="3771900"/>
            <a:ext cx="14240967" cy="978407"/>
            <a:chOff x="0" y="0"/>
            <a:chExt cx="18987956" cy="130454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905070" cy="1304543"/>
              <a:chOff x="0" y="0"/>
              <a:chExt cx="276668" cy="39878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6668" cy="398781"/>
              </a:xfrm>
              <a:custGeom>
                <a:avLst/>
                <a:gdLst/>
                <a:ahLst/>
                <a:cxnLst/>
                <a:rect l="l" t="t" r="r" b="b"/>
                <a:pathLst>
                  <a:path w="276668" h="398781">
                    <a:moveTo>
                      <a:pt x="138334" y="0"/>
                    </a:moveTo>
                    <a:lnTo>
                      <a:pt x="138334" y="0"/>
                    </a:lnTo>
                    <a:cubicBezTo>
                      <a:pt x="214734" y="0"/>
                      <a:pt x="276668" y="61934"/>
                      <a:pt x="276668" y="138334"/>
                    </a:cubicBezTo>
                    <a:lnTo>
                      <a:pt x="276668" y="260448"/>
                    </a:lnTo>
                    <a:cubicBezTo>
                      <a:pt x="276668" y="297136"/>
                      <a:pt x="262094" y="332322"/>
                      <a:pt x="236151" y="358264"/>
                    </a:cubicBezTo>
                    <a:cubicBezTo>
                      <a:pt x="210208" y="384207"/>
                      <a:pt x="175022" y="398781"/>
                      <a:pt x="138334" y="398781"/>
                    </a:cubicBezTo>
                    <a:lnTo>
                      <a:pt x="138334" y="398781"/>
                    </a:lnTo>
                    <a:cubicBezTo>
                      <a:pt x="101646" y="398781"/>
                      <a:pt x="66460" y="384207"/>
                      <a:pt x="40517" y="358264"/>
                    </a:cubicBezTo>
                    <a:cubicBezTo>
                      <a:pt x="14574" y="332322"/>
                      <a:pt x="0" y="297136"/>
                      <a:pt x="0" y="260448"/>
                    </a:cubicBezTo>
                    <a:lnTo>
                      <a:pt x="0" y="138334"/>
                    </a:lnTo>
                    <a:cubicBezTo>
                      <a:pt x="0" y="101646"/>
                      <a:pt x="14574" y="66460"/>
                      <a:pt x="40517" y="40517"/>
                    </a:cubicBezTo>
                    <a:cubicBezTo>
                      <a:pt x="66460" y="14574"/>
                      <a:pt x="101646" y="0"/>
                      <a:pt x="1383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76200"/>
                <a:ext cx="276668" cy="4749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293130" y="0"/>
              <a:ext cx="17694826" cy="1304543"/>
              <a:chOff x="0" y="0"/>
              <a:chExt cx="3596241" cy="26513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596241" cy="265131"/>
              </a:xfrm>
              <a:custGeom>
                <a:avLst/>
                <a:gdLst/>
                <a:ahLst/>
                <a:cxnLst/>
                <a:rect l="l" t="t" r="r" b="b"/>
                <a:pathLst>
                  <a:path w="3596241" h="265131">
                    <a:moveTo>
                      <a:pt x="8167" y="0"/>
                    </a:moveTo>
                    <a:lnTo>
                      <a:pt x="3588074" y="0"/>
                    </a:lnTo>
                    <a:cubicBezTo>
                      <a:pt x="3592585" y="0"/>
                      <a:pt x="3596241" y="3657"/>
                      <a:pt x="3596241" y="8167"/>
                    </a:cubicBezTo>
                    <a:lnTo>
                      <a:pt x="3596241" y="256964"/>
                    </a:lnTo>
                    <a:cubicBezTo>
                      <a:pt x="3596241" y="261475"/>
                      <a:pt x="3592585" y="265131"/>
                      <a:pt x="3588074" y="265131"/>
                    </a:cubicBezTo>
                    <a:lnTo>
                      <a:pt x="8167" y="265131"/>
                    </a:lnTo>
                    <a:cubicBezTo>
                      <a:pt x="3657" y="265131"/>
                      <a:pt x="0" y="261475"/>
                      <a:pt x="0" y="256964"/>
                    </a:cubicBezTo>
                    <a:lnTo>
                      <a:pt x="0" y="8167"/>
                    </a:lnTo>
                    <a:cubicBezTo>
                      <a:pt x="0" y="3657"/>
                      <a:pt x="3657" y="0"/>
                      <a:pt x="8167" y="0"/>
                    </a:cubicBezTo>
                    <a:close/>
                  </a:path>
                </a:pathLst>
              </a:custGeom>
              <a:solidFill>
                <a:srgbClr val="001E4D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76200"/>
                <a:ext cx="3596241" cy="3413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246409"/>
              <a:ext cx="905070" cy="802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1"/>
                </a:lnSpc>
              </a:pPr>
              <a:r>
                <a:rPr lang="en-US" sz="3928" b="1">
                  <a:solidFill>
                    <a:srgbClr val="002459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70728" y="191446"/>
              <a:ext cx="15676109" cy="736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0"/>
                </a:lnSpc>
              </a:pPr>
              <a:r>
                <a:rPr lang="en-US" sz="3193" b="1" spc="134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Foundational principles of prompt design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97256" y="4917751"/>
            <a:ext cx="14240967" cy="978407"/>
            <a:chOff x="0" y="0"/>
            <a:chExt cx="18987956" cy="130454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905070" cy="1304543"/>
              <a:chOff x="0" y="0"/>
              <a:chExt cx="276668" cy="39878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76668" cy="398781"/>
              </a:xfrm>
              <a:custGeom>
                <a:avLst/>
                <a:gdLst/>
                <a:ahLst/>
                <a:cxnLst/>
                <a:rect l="l" t="t" r="r" b="b"/>
                <a:pathLst>
                  <a:path w="276668" h="398781">
                    <a:moveTo>
                      <a:pt x="138334" y="0"/>
                    </a:moveTo>
                    <a:lnTo>
                      <a:pt x="138334" y="0"/>
                    </a:lnTo>
                    <a:cubicBezTo>
                      <a:pt x="214734" y="0"/>
                      <a:pt x="276668" y="61934"/>
                      <a:pt x="276668" y="138334"/>
                    </a:cubicBezTo>
                    <a:lnTo>
                      <a:pt x="276668" y="260448"/>
                    </a:lnTo>
                    <a:cubicBezTo>
                      <a:pt x="276668" y="297136"/>
                      <a:pt x="262094" y="332322"/>
                      <a:pt x="236151" y="358264"/>
                    </a:cubicBezTo>
                    <a:cubicBezTo>
                      <a:pt x="210208" y="384207"/>
                      <a:pt x="175022" y="398781"/>
                      <a:pt x="138334" y="398781"/>
                    </a:cubicBezTo>
                    <a:lnTo>
                      <a:pt x="138334" y="398781"/>
                    </a:lnTo>
                    <a:cubicBezTo>
                      <a:pt x="101646" y="398781"/>
                      <a:pt x="66460" y="384207"/>
                      <a:pt x="40517" y="358264"/>
                    </a:cubicBezTo>
                    <a:cubicBezTo>
                      <a:pt x="14574" y="332322"/>
                      <a:pt x="0" y="297136"/>
                      <a:pt x="0" y="260448"/>
                    </a:cubicBezTo>
                    <a:lnTo>
                      <a:pt x="0" y="138334"/>
                    </a:lnTo>
                    <a:cubicBezTo>
                      <a:pt x="0" y="101646"/>
                      <a:pt x="14574" y="66460"/>
                      <a:pt x="40517" y="40517"/>
                    </a:cubicBezTo>
                    <a:cubicBezTo>
                      <a:pt x="66460" y="14574"/>
                      <a:pt x="101646" y="0"/>
                      <a:pt x="1383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76200"/>
                <a:ext cx="276668" cy="4749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293130" y="0"/>
              <a:ext cx="17694826" cy="1304543"/>
              <a:chOff x="0" y="0"/>
              <a:chExt cx="3596241" cy="26513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596241" cy="265131"/>
              </a:xfrm>
              <a:custGeom>
                <a:avLst/>
                <a:gdLst/>
                <a:ahLst/>
                <a:cxnLst/>
                <a:rect l="l" t="t" r="r" b="b"/>
                <a:pathLst>
                  <a:path w="3596241" h="265131">
                    <a:moveTo>
                      <a:pt x="8167" y="0"/>
                    </a:moveTo>
                    <a:lnTo>
                      <a:pt x="3588074" y="0"/>
                    </a:lnTo>
                    <a:cubicBezTo>
                      <a:pt x="3592585" y="0"/>
                      <a:pt x="3596241" y="3657"/>
                      <a:pt x="3596241" y="8167"/>
                    </a:cubicBezTo>
                    <a:lnTo>
                      <a:pt x="3596241" y="256964"/>
                    </a:lnTo>
                    <a:cubicBezTo>
                      <a:pt x="3596241" y="261475"/>
                      <a:pt x="3592585" y="265131"/>
                      <a:pt x="3588074" y="265131"/>
                    </a:cubicBezTo>
                    <a:lnTo>
                      <a:pt x="8167" y="265131"/>
                    </a:lnTo>
                    <a:cubicBezTo>
                      <a:pt x="3657" y="265131"/>
                      <a:pt x="0" y="261475"/>
                      <a:pt x="0" y="256964"/>
                    </a:cubicBezTo>
                    <a:lnTo>
                      <a:pt x="0" y="8167"/>
                    </a:lnTo>
                    <a:cubicBezTo>
                      <a:pt x="0" y="3657"/>
                      <a:pt x="3657" y="0"/>
                      <a:pt x="8167" y="0"/>
                    </a:cubicBezTo>
                    <a:close/>
                  </a:path>
                </a:pathLst>
              </a:custGeom>
              <a:solidFill>
                <a:srgbClr val="001E4D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76200"/>
                <a:ext cx="3596241" cy="3413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246409"/>
              <a:ext cx="905070" cy="802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1"/>
                </a:lnSpc>
              </a:pPr>
              <a:r>
                <a:rPr lang="en-US" sz="3928" b="1" dirty="0">
                  <a:solidFill>
                    <a:srgbClr val="002459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2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70728" y="191446"/>
              <a:ext cx="15676109" cy="736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0"/>
                </a:lnSpc>
              </a:pPr>
              <a:r>
                <a:rPr lang="en-US" sz="3193" b="1" spc="134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Tactics to improve accuracy, control, and relevance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97256" y="7277387"/>
            <a:ext cx="14240967" cy="978407"/>
            <a:chOff x="0" y="0"/>
            <a:chExt cx="18987956" cy="130454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905070" cy="1304543"/>
              <a:chOff x="0" y="0"/>
              <a:chExt cx="276668" cy="39878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76668" cy="398781"/>
              </a:xfrm>
              <a:custGeom>
                <a:avLst/>
                <a:gdLst/>
                <a:ahLst/>
                <a:cxnLst/>
                <a:rect l="l" t="t" r="r" b="b"/>
                <a:pathLst>
                  <a:path w="276668" h="398781">
                    <a:moveTo>
                      <a:pt x="138334" y="0"/>
                    </a:moveTo>
                    <a:lnTo>
                      <a:pt x="138334" y="0"/>
                    </a:lnTo>
                    <a:cubicBezTo>
                      <a:pt x="214734" y="0"/>
                      <a:pt x="276668" y="61934"/>
                      <a:pt x="276668" y="138334"/>
                    </a:cubicBezTo>
                    <a:lnTo>
                      <a:pt x="276668" y="260448"/>
                    </a:lnTo>
                    <a:cubicBezTo>
                      <a:pt x="276668" y="297136"/>
                      <a:pt x="262094" y="332322"/>
                      <a:pt x="236151" y="358264"/>
                    </a:cubicBezTo>
                    <a:cubicBezTo>
                      <a:pt x="210208" y="384207"/>
                      <a:pt x="175022" y="398781"/>
                      <a:pt x="138334" y="398781"/>
                    </a:cubicBezTo>
                    <a:lnTo>
                      <a:pt x="138334" y="398781"/>
                    </a:lnTo>
                    <a:cubicBezTo>
                      <a:pt x="101646" y="398781"/>
                      <a:pt x="66460" y="384207"/>
                      <a:pt x="40517" y="358264"/>
                    </a:cubicBezTo>
                    <a:cubicBezTo>
                      <a:pt x="14574" y="332322"/>
                      <a:pt x="0" y="297136"/>
                      <a:pt x="0" y="260448"/>
                    </a:cubicBezTo>
                    <a:lnTo>
                      <a:pt x="0" y="138334"/>
                    </a:lnTo>
                    <a:cubicBezTo>
                      <a:pt x="0" y="101646"/>
                      <a:pt x="14574" y="66460"/>
                      <a:pt x="40517" y="40517"/>
                    </a:cubicBezTo>
                    <a:cubicBezTo>
                      <a:pt x="66460" y="14574"/>
                      <a:pt x="101646" y="0"/>
                      <a:pt x="1383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76200"/>
                <a:ext cx="276668" cy="4749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293130" y="0"/>
              <a:ext cx="17694826" cy="1304543"/>
              <a:chOff x="0" y="0"/>
              <a:chExt cx="3596241" cy="265131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3596241" cy="265131"/>
              </a:xfrm>
              <a:custGeom>
                <a:avLst/>
                <a:gdLst/>
                <a:ahLst/>
                <a:cxnLst/>
                <a:rect l="l" t="t" r="r" b="b"/>
                <a:pathLst>
                  <a:path w="3596241" h="265131">
                    <a:moveTo>
                      <a:pt x="8167" y="0"/>
                    </a:moveTo>
                    <a:lnTo>
                      <a:pt x="3588074" y="0"/>
                    </a:lnTo>
                    <a:cubicBezTo>
                      <a:pt x="3592585" y="0"/>
                      <a:pt x="3596241" y="3657"/>
                      <a:pt x="3596241" y="8167"/>
                    </a:cubicBezTo>
                    <a:lnTo>
                      <a:pt x="3596241" y="256964"/>
                    </a:lnTo>
                    <a:cubicBezTo>
                      <a:pt x="3596241" y="261475"/>
                      <a:pt x="3592585" y="265131"/>
                      <a:pt x="3588074" y="265131"/>
                    </a:cubicBezTo>
                    <a:lnTo>
                      <a:pt x="8167" y="265131"/>
                    </a:lnTo>
                    <a:cubicBezTo>
                      <a:pt x="3657" y="265131"/>
                      <a:pt x="0" y="261475"/>
                      <a:pt x="0" y="256964"/>
                    </a:cubicBezTo>
                    <a:lnTo>
                      <a:pt x="0" y="8167"/>
                    </a:lnTo>
                    <a:cubicBezTo>
                      <a:pt x="0" y="3657"/>
                      <a:pt x="3657" y="0"/>
                      <a:pt x="8167" y="0"/>
                    </a:cubicBezTo>
                    <a:close/>
                  </a:path>
                </a:pathLst>
              </a:custGeom>
              <a:solidFill>
                <a:srgbClr val="001E4D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76200"/>
                <a:ext cx="3596241" cy="3413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0" y="246409"/>
              <a:ext cx="905070" cy="802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1"/>
                </a:lnSpc>
              </a:pPr>
              <a:r>
                <a:rPr lang="en-US" sz="3928" b="1">
                  <a:solidFill>
                    <a:srgbClr val="002459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4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770728" y="191446"/>
              <a:ext cx="15676109" cy="736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0"/>
                </a:lnSpc>
              </a:pPr>
              <a:r>
                <a:rPr lang="en-US" sz="3193" b="1" spc="134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Examples and exercises you can reuse in your work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97256" y="6064044"/>
            <a:ext cx="14240967" cy="978407"/>
            <a:chOff x="0" y="0"/>
            <a:chExt cx="18987956" cy="1304543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905070" cy="1304543"/>
              <a:chOff x="0" y="0"/>
              <a:chExt cx="276668" cy="39878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276668" cy="398781"/>
              </a:xfrm>
              <a:custGeom>
                <a:avLst/>
                <a:gdLst/>
                <a:ahLst/>
                <a:cxnLst/>
                <a:rect l="l" t="t" r="r" b="b"/>
                <a:pathLst>
                  <a:path w="276668" h="398781">
                    <a:moveTo>
                      <a:pt x="138334" y="0"/>
                    </a:moveTo>
                    <a:lnTo>
                      <a:pt x="138334" y="0"/>
                    </a:lnTo>
                    <a:cubicBezTo>
                      <a:pt x="214734" y="0"/>
                      <a:pt x="276668" y="61934"/>
                      <a:pt x="276668" y="138334"/>
                    </a:cubicBezTo>
                    <a:lnTo>
                      <a:pt x="276668" y="260448"/>
                    </a:lnTo>
                    <a:cubicBezTo>
                      <a:pt x="276668" y="297136"/>
                      <a:pt x="262094" y="332322"/>
                      <a:pt x="236151" y="358264"/>
                    </a:cubicBezTo>
                    <a:cubicBezTo>
                      <a:pt x="210208" y="384207"/>
                      <a:pt x="175022" y="398781"/>
                      <a:pt x="138334" y="398781"/>
                    </a:cubicBezTo>
                    <a:lnTo>
                      <a:pt x="138334" y="398781"/>
                    </a:lnTo>
                    <a:cubicBezTo>
                      <a:pt x="101646" y="398781"/>
                      <a:pt x="66460" y="384207"/>
                      <a:pt x="40517" y="358264"/>
                    </a:cubicBezTo>
                    <a:cubicBezTo>
                      <a:pt x="14574" y="332322"/>
                      <a:pt x="0" y="297136"/>
                      <a:pt x="0" y="260448"/>
                    </a:cubicBezTo>
                    <a:lnTo>
                      <a:pt x="0" y="138334"/>
                    </a:lnTo>
                    <a:cubicBezTo>
                      <a:pt x="0" y="101646"/>
                      <a:pt x="14574" y="66460"/>
                      <a:pt x="40517" y="40517"/>
                    </a:cubicBezTo>
                    <a:cubicBezTo>
                      <a:pt x="66460" y="14574"/>
                      <a:pt x="101646" y="0"/>
                      <a:pt x="1383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76200"/>
                <a:ext cx="276668" cy="4749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293130" y="0"/>
              <a:ext cx="17694826" cy="1304543"/>
              <a:chOff x="0" y="0"/>
              <a:chExt cx="3596241" cy="265131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3596241" cy="265131"/>
              </a:xfrm>
              <a:custGeom>
                <a:avLst/>
                <a:gdLst/>
                <a:ahLst/>
                <a:cxnLst/>
                <a:rect l="l" t="t" r="r" b="b"/>
                <a:pathLst>
                  <a:path w="3596241" h="265131">
                    <a:moveTo>
                      <a:pt x="8167" y="0"/>
                    </a:moveTo>
                    <a:lnTo>
                      <a:pt x="3588074" y="0"/>
                    </a:lnTo>
                    <a:cubicBezTo>
                      <a:pt x="3592585" y="0"/>
                      <a:pt x="3596241" y="3657"/>
                      <a:pt x="3596241" y="8167"/>
                    </a:cubicBezTo>
                    <a:lnTo>
                      <a:pt x="3596241" y="256964"/>
                    </a:lnTo>
                    <a:cubicBezTo>
                      <a:pt x="3596241" y="261475"/>
                      <a:pt x="3592585" y="265131"/>
                      <a:pt x="3588074" y="265131"/>
                    </a:cubicBezTo>
                    <a:lnTo>
                      <a:pt x="8167" y="265131"/>
                    </a:lnTo>
                    <a:cubicBezTo>
                      <a:pt x="3657" y="265131"/>
                      <a:pt x="0" y="261475"/>
                      <a:pt x="0" y="256964"/>
                    </a:cubicBezTo>
                    <a:lnTo>
                      <a:pt x="0" y="8167"/>
                    </a:lnTo>
                    <a:cubicBezTo>
                      <a:pt x="0" y="3657"/>
                      <a:pt x="3657" y="0"/>
                      <a:pt x="8167" y="0"/>
                    </a:cubicBezTo>
                    <a:close/>
                  </a:path>
                </a:pathLst>
              </a:custGeom>
              <a:solidFill>
                <a:srgbClr val="001E4D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76200"/>
                <a:ext cx="3596241" cy="3413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0" y="246409"/>
              <a:ext cx="905070" cy="802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1"/>
                </a:lnSpc>
              </a:pPr>
              <a:r>
                <a:rPr lang="en-US" sz="3928" b="1">
                  <a:solidFill>
                    <a:srgbClr val="002459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3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770728" y="191446"/>
              <a:ext cx="15676109" cy="736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0"/>
                </a:lnSpc>
              </a:pPr>
              <a:r>
                <a:rPr lang="en-US" sz="3193" b="1" spc="134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Common mistakes and how to fix them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297256" y="8423680"/>
            <a:ext cx="14240967" cy="978407"/>
            <a:chOff x="0" y="0"/>
            <a:chExt cx="18987956" cy="1304543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905070" cy="1304543"/>
              <a:chOff x="0" y="0"/>
              <a:chExt cx="276668" cy="398782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276668" cy="398781"/>
              </a:xfrm>
              <a:custGeom>
                <a:avLst/>
                <a:gdLst/>
                <a:ahLst/>
                <a:cxnLst/>
                <a:rect l="l" t="t" r="r" b="b"/>
                <a:pathLst>
                  <a:path w="276668" h="398781">
                    <a:moveTo>
                      <a:pt x="138334" y="0"/>
                    </a:moveTo>
                    <a:lnTo>
                      <a:pt x="138334" y="0"/>
                    </a:lnTo>
                    <a:cubicBezTo>
                      <a:pt x="214734" y="0"/>
                      <a:pt x="276668" y="61934"/>
                      <a:pt x="276668" y="138334"/>
                    </a:cubicBezTo>
                    <a:lnTo>
                      <a:pt x="276668" y="260448"/>
                    </a:lnTo>
                    <a:cubicBezTo>
                      <a:pt x="276668" y="297136"/>
                      <a:pt x="262094" y="332322"/>
                      <a:pt x="236151" y="358264"/>
                    </a:cubicBezTo>
                    <a:cubicBezTo>
                      <a:pt x="210208" y="384207"/>
                      <a:pt x="175022" y="398781"/>
                      <a:pt x="138334" y="398781"/>
                    </a:cubicBezTo>
                    <a:lnTo>
                      <a:pt x="138334" y="398781"/>
                    </a:lnTo>
                    <a:cubicBezTo>
                      <a:pt x="101646" y="398781"/>
                      <a:pt x="66460" y="384207"/>
                      <a:pt x="40517" y="358264"/>
                    </a:cubicBezTo>
                    <a:cubicBezTo>
                      <a:pt x="14574" y="332322"/>
                      <a:pt x="0" y="297136"/>
                      <a:pt x="0" y="260448"/>
                    </a:cubicBezTo>
                    <a:lnTo>
                      <a:pt x="0" y="138334"/>
                    </a:lnTo>
                    <a:cubicBezTo>
                      <a:pt x="0" y="101646"/>
                      <a:pt x="14574" y="66460"/>
                      <a:pt x="40517" y="40517"/>
                    </a:cubicBezTo>
                    <a:cubicBezTo>
                      <a:pt x="66460" y="14574"/>
                      <a:pt x="101646" y="0"/>
                      <a:pt x="1383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76200"/>
                <a:ext cx="276668" cy="4749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1293130" y="0"/>
              <a:ext cx="17694826" cy="1304543"/>
              <a:chOff x="0" y="0"/>
              <a:chExt cx="3596241" cy="265131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3596241" cy="265131"/>
              </a:xfrm>
              <a:custGeom>
                <a:avLst/>
                <a:gdLst/>
                <a:ahLst/>
                <a:cxnLst/>
                <a:rect l="l" t="t" r="r" b="b"/>
                <a:pathLst>
                  <a:path w="3596241" h="265131">
                    <a:moveTo>
                      <a:pt x="8167" y="0"/>
                    </a:moveTo>
                    <a:lnTo>
                      <a:pt x="3588074" y="0"/>
                    </a:lnTo>
                    <a:cubicBezTo>
                      <a:pt x="3592585" y="0"/>
                      <a:pt x="3596241" y="3657"/>
                      <a:pt x="3596241" y="8167"/>
                    </a:cubicBezTo>
                    <a:lnTo>
                      <a:pt x="3596241" y="256964"/>
                    </a:lnTo>
                    <a:cubicBezTo>
                      <a:pt x="3596241" y="261475"/>
                      <a:pt x="3592585" y="265131"/>
                      <a:pt x="3588074" y="265131"/>
                    </a:cubicBezTo>
                    <a:lnTo>
                      <a:pt x="8167" y="265131"/>
                    </a:lnTo>
                    <a:cubicBezTo>
                      <a:pt x="3657" y="265131"/>
                      <a:pt x="0" y="261475"/>
                      <a:pt x="0" y="256964"/>
                    </a:cubicBezTo>
                    <a:lnTo>
                      <a:pt x="0" y="8167"/>
                    </a:lnTo>
                    <a:cubicBezTo>
                      <a:pt x="0" y="3657"/>
                      <a:pt x="3657" y="0"/>
                      <a:pt x="8167" y="0"/>
                    </a:cubicBezTo>
                    <a:close/>
                  </a:path>
                </a:pathLst>
              </a:custGeom>
              <a:solidFill>
                <a:srgbClr val="001E4D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76200"/>
                <a:ext cx="3596241" cy="3413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246409"/>
              <a:ext cx="905070" cy="802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1"/>
                </a:lnSpc>
              </a:pPr>
              <a:r>
                <a:rPr lang="en-US" sz="3928" b="1">
                  <a:solidFill>
                    <a:srgbClr val="002459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5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770728" y="191446"/>
              <a:ext cx="15676109" cy="736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0"/>
                </a:lnSpc>
              </a:pPr>
              <a:r>
                <a:rPr lang="en-US" sz="3193" b="1" spc="134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Be creative &amp; open minded</a:t>
              </a:r>
            </a:p>
          </p:txBody>
        </p:sp>
      </p:grpSp>
      <p:sp>
        <p:nvSpPr>
          <p:cNvPr id="54" name="Freeform 67">
            <a:extLst>
              <a:ext uri="{FF2B5EF4-FFF2-40B4-BE49-F238E27FC236}">
                <a16:creationId xmlns:a16="http://schemas.microsoft.com/office/drawing/2014/main" id="{2C475584-364B-F693-1C80-4C895BEC83A9}"/>
              </a:ext>
            </a:extLst>
          </p:cNvPr>
          <p:cNvSpPr/>
          <p:nvPr/>
        </p:nvSpPr>
        <p:spPr>
          <a:xfrm>
            <a:off x="16025547" y="9449760"/>
            <a:ext cx="1989686" cy="683762"/>
          </a:xfrm>
          <a:custGeom>
            <a:avLst/>
            <a:gdLst/>
            <a:ahLst/>
            <a:cxnLst/>
            <a:rect l="l" t="t" r="r" b="b"/>
            <a:pathLst>
              <a:path w="1989686" h="683762">
                <a:moveTo>
                  <a:pt x="0" y="0"/>
                </a:moveTo>
                <a:lnTo>
                  <a:pt x="1989685" y="0"/>
                </a:lnTo>
                <a:lnTo>
                  <a:pt x="1989685" y="683762"/>
                </a:lnTo>
                <a:lnTo>
                  <a:pt x="0" y="68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0"/>
            <a:ext cx="18288001" cy="2358196"/>
            <a:chOff x="0" y="0"/>
            <a:chExt cx="5258807" cy="621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58807" cy="621088"/>
            </a:xfrm>
            <a:custGeom>
              <a:avLst/>
              <a:gdLst/>
              <a:ahLst/>
              <a:cxnLst/>
              <a:rect l="l" t="t" r="r" b="b"/>
              <a:pathLst>
                <a:path w="5258807" h="621088">
                  <a:moveTo>
                    <a:pt x="0" y="0"/>
                  </a:moveTo>
                  <a:lnTo>
                    <a:pt x="5258807" y="0"/>
                  </a:lnTo>
                  <a:lnTo>
                    <a:pt x="5258807" y="621088"/>
                  </a:lnTo>
                  <a:lnTo>
                    <a:pt x="0" y="621088"/>
                  </a:lnTo>
                  <a:close/>
                </a:path>
              </a:pathLst>
            </a:custGeom>
            <a:solidFill>
              <a:srgbClr val="001E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58807" cy="65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551611" y="2858783"/>
            <a:ext cx="6887307" cy="6932858"/>
          </a:xfrm>
          <a:custGeom>
            <a:avLst/>
            <a:gdLst/>
            <a:ahLst/>
            <a:cxnLst/>
            <a:rect l="l" t="t" r="r" b="b"/>
            <a:pathLst>
              <a:path w="6887307" h="6932858">
                <a:moveTo>
                  <a:pt x="0" y="0"/>
                </a:moveTo>
                <a:lnTo>
                  <a:pt x="6887307" y="0"/>
                </a:lnTo>
                <a:lnTo>
                  <a:pt x="6887307" y="6932858"/>
                </a:lnTo>
                <a:lnTo>
                  <a:pt x="0" y="6932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20065" y="-181847"/>
            <a:ext cx="15150398" cy="187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09"/>
              </a:lnSpc>
            </a:pPr>
            <a:r>
              <a:rPr lang="en-US" sz="6763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Download the collaterals here.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D9A5EE2B-EC1F-AEB2-AF95-82AFB2ECC8B0}"/>
              </a:ext>
            </a:extLst>
          </p:cNvPr>
          <p:cNvSpPr/>
          <p:nvPr/>
        </p:nvSpPr>
        <p:spPr>
          <a:xfrm>
            <a:off x="16025547" y="9449760"/>
            <a:ext cx="1989686" cy="683762"/>
          </a:xfrm>
          <a:custGeom>
            <a:avLst/>
            <a:gdLst/>
            <a:ahLst/>
            <a:cxnLst/>
            <a:rect l="l" t="t" r="r" b="b"/>
            <a:pathLst>
              <a:path w="1989686" h="683762">
                <a:moveTo>
                  <a:pt x="0" y="0"/>
                </a:moveTo>
                <a:lnTo>
                  <a:pt x="1989685" y="0"/>
                </a:lnTo>
                <a:lnTo>
                  <a:pt x="1989685" y="683762"/>
                </a:lnTo>
                <a:lnTo>
                  <a:pt x="0" y="683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/>
      </p:transition>
    </mc:Choice>
    <mc:Fallback>
      <p:transition spd="slow">
        <p:cov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E4F6A5-BF8A-814B-1BA5-09D58638A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50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/>
      </p:transition>
    </mc:Choice>
    <mc:Fallback>
      <p:transition spd="slow">
        <p:cover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279</Words>
  <Application>Microsoft Office PowerPoint</Application>
  <PresentationFormat>Custom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Montserrat</vt:lpstr>
      <vt:lpstr>Telegraf Bold</vt:lpstr>
      <vt:lpstr>Montserrat Semi-Bold</vt:lpstr>
      <vt:lpstr>Montserrat Bold</vt:lpstr>
      <vt:lpstr>Barlow Condensed Bold</vt:lpstr>
      <vt:lpstr>Montserrat Ultra-Bold</vt:lpstr>
      <vt:lpstr>Calibri</vt:lpstr>
      <vt:lpstr>Barlow Bold</vt:lpstr>
      <vt:lpstr>Arial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Engineering: Himanshu Tyagi</dc:title>
  <cp:lastModifiedBy>R K</cp:lastModifiedBy>
  <cp:revision>4</cp:revision>
  <dcterms:created xsi:type="dcterms:W3CDTF">2006-08-16T00:00:00Z</dcterms:created>
  <dcterms:modified xsi:type="dcterms:W3CDTF">2025-11-09T15:46:53Z</dcterms:modified>
  <dc:identifier>DAG4NVvuHqY</dc:identifier>
</cp:coreProperties>
</file>